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media/image12.JPG" ContentType="image/jpeg"/>
  <Override PartName="/ppt/notesSlides/notesSlide1.xml" ContentType="application/vnd.openxmlformats-officedocument.presentationml.notesSlide+xml"/>
  <Override PartName="/ppt/media/image19.jpg" ContentType="image/jpeg"/>
  <Override PartName="/ppt/notesSlides/notesSlide2.xml" ContentType="application/vnd.openxmlformats-officedocument.presentationml.notesSlide+xml"/>
  <Override PartName="/ppt/media/image22.jpg" ContentType="image/jpeg"/>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8" r:id="rId2"/>
    <p:sldId id="257" r:id="rId3"/>
    <p:sldId id="25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4" r:id="rId18"/>
    <p:sldId id="275" r:id="rId19"/>
    <p:sldId id="276" r:id="rId20"/>
    <p:sldId id="277" r:id="rId21"/>
    <p:sldId id="278" r:id="rId22"/>
  </p:sldIdLst>
  <p:sldSz cx="12801600" cy="7772400"/>
  <p:notesSz cx="12801600" cy="7772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67" autoAdjust="0"/>
    <p:restoredTop sz="94676"/>
  </p:normalViewPr>
  <p:slideViewPr>
    <p:cSldViewPr>
      <p:cViewPr varScale="1">
        <p:scale>
          <a:sx n="63" d="100"/>
          <a:sy n="63" d="100"/>
        </p:scale>
        <p:origin x="126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ra Ramos Del Rio" userId="bd155db5-aa3e-4df8-a6d6-49a852e1aa63" providerId="ADAL" clId="{FE2538EC-B3BB-4965-9178-974BAA354F2B}"/>
    <pc:docChg chg="modSld">
      <pc:chgData name="Mayra Ramos Del Rio" userId="bd155db5-aa3e-4df8-a6d6-49a852e1aa63" providerId="ADAL" clId="{FE2538EC-B3BB-4965-9178-974BAA354F2B}" dt="2023-11-13T14:12:49.535" v="19" actId="20577"/>
      <pc:docMkLst>
        <pc:docMk/>
      </pc:docMkLst>
      <pc:sldChg chg="modSp mod">
        <pc:chgData name="Mayra Ramos Del Rio" userId="bd155db5-aa3e-4df8-a6d6-49a852e1aa63" providerId="ADAL" clId="{FE2538EC-B3BB-4965-9178-974BAA354F2B}" dt="2023-11-13T14:12:49.535" v="19" actId="20577"/>
        <pc:sldMkLst>
          <pc:docMk/>
          <pc:sldMk cId="1764434267" sldId="263"/>
        </pc:sldMkLst>
        <pc:spChg chg="mod">
          <ac:chgData name="Mayra Ramos Del Rio" userId="bd155db5-aa3e-4df8-a6d6-49a852e1aa63" providerId="ADAL" clId="{FE2538EC-B3BB-4965-9178-974BAA354F2B}" dt="2023-11-13T14:12:49.535" v="19" actId="20577"/>
          <ac:spMkLst>
            <pc:docMk/>
            <pc:sldMk cId="1764434267" sldId="263"/>
            <ac:spMk id="4" creationId="{622F95F8-6280-9097-26C7-8C86A8762F5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54672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7251700" y="0"/>
            <a:ext cx="5546725" cy="388938"/>
          </a:xfrm>
          <a:prstGeom prst="rect">
            <a:avLst/>
          </a:prstGeom>
        </p:spPr>
        <p:txBody>
          <a:bodyPr vert="horz" lIns="91440" tIns="45720" rIns="91440" bIns="45720" rtlCol="0"/>
          <a:lstStyle>
            <a:lvl1pPr algn="r">
              <a:defRPr sz="1200"/>
            </a:lvl1pPr>
          </a:lstStyle>
          <a:p>
            <a:fld id="{3933F994-9C93-D74C-A064-2AB4A936E1FB}" type="datetimeFigureOut">
              <a:rPr lang="en-US" smtClean="0"/>
              <a:t>11/13/2023</a:t>
            </a:fld>
            <a:endParaRPr lang="en-US"/>
          </a:p>
        </p:txBody>
      </p:sp>
      <p:sp>
        <p:nvSpPr>
          <p:cNvPr id="4" name="Slide Image Placeholder 3"/>
          <p:cNvSpPr>
            <a:spLocks noGrp="1" noRot="1" noChangeAspect="1"/>
          </p:cNvSpPr>
          <p:nvPr>
            <p:ph type="sldImg" idx="2"/>
          </p:nvPr>
        </p:nvSpPr>
        <p:spPr>
          <a:xfrm>
            <a:off x="4241800" y="971550"/>
            <a:ext cx="4318000"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79525" y="3740150"/>
            <a:ext cx="10242550" cy="3060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5546725"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7251700" y="7383463"/>
            <a:ext cx="5546725" cy="388937"/>
          </a:xfrm>
          <a:prstGeom prst="rect">
            <a:avLst/>
          </a:prstGeom>
        </p:spPr>
        <p:txBody>
          <a:bodyPr vert="horz" lIns="91440" tIns="45720" rIns="91440" bIns="45720" rtlCol="0" anchor="b"/>
          <a:lstStyle>
            <a:lvl1pPr algn="r">
              <a:defRPr sz="1200"/>
            </a:lvl1pPr>
          </a:lstStyle>
          <a:p>
            <a:fld id="{08ED4E59-F406-D141-94C4-F9B3686CAAD9}" type="slidenum">
              <a:rPr lang="en-US" smtClean="0"/>
              <a:t>‹#›</a:t>
            </a:fld>
            <a:endParaRPr lang="en-US"/>
          </a:p>
        </p:txBody>
      </p:sp>
    </p:spTree>
    <p:extLst>
      <p:ext uri="{BB962C8B-B14F-4D97-AF65-F5344CB8AC3E}">
        <p14:creationId xmlns:p14="http://schemas.microsoft.com/office/powerpoint/2010/main" val="3630256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e81677d6c9_0_0:notes"/>
          <p:cNvSpPr>
            <a:spLocks noGrp="1" noRot="1" noChangeAspect="1"/>
          </p:cNvSpPr>
          <p:nvPr>
            <p:ph type="sldImg" idx="2"/>
          </p:nvPr>
        </p:nvSpPr>
        <p:spPr>
          <a:xfrm>
            <a:off x="2484438" y="525463"/>
            <a:ext cx="4329112"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e81677d6c9_0_0:notes"/>
          <p:cNvSpPr txBox="1">
            <a:spLocks noGrp="1"/>
          </p:cNvSpPr>
          <p:nvPr>
            <p:ph type="body" idx="1"/>
          </p:nvPr>
        </p:nvSpPr>
        <p:spPr>
          <a:xfrm>
            <a:off x="929640" y="3329940"/>
            <a:ext cx="7437000" cy="315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e81677d6c9_0_6520:notes"/>
          <p:cNvSpPr>
            <a:spLocks noGrp="1" noRot="1" noChangeAspect="1"/>
          </p:cNvSpPr>
          <p:nvPr>
            <p:ph type="sldImg" idx="2"/>
          </p:nvPr>
        </p:nvSpPr>
        <p:spPr>
          <a:xfrm>
            <a:off x="2484438" y="525463"/>
            <a:ext cx="4329112"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e81677d6c9_0_6520:notes"/>
          <p:cNvSpPr txBox="1">
            <a:spLocks noGrp="1"/>
          </p:cNvSpPr>
          <p:nvPr>
            <p:ph type="body" idx="1"/>
          </p:nvPr>
        </p:nvSpPr>
        <p:spPr>
          <a:xfrm>
            <a:off x="929640" y="3329940"/>
            <a:ext cx="7437000" cy="315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60120" y="2409444"/>
            <a:ext cx="1088136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920240" y="4352544"/>
            <a:ext cx="896112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40080" y="1787652"/>
            <a:ext cx="5568696"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592824" y="1787652"/>
            <a:ext cx="5568696"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11/13/2023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11/13/2023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0"/>
        <p:cNvGrpSpPr/>
        <p:nvPr/>
      </p:nvGrpSpPr>
      <p:grpSpPr>
        <a:xfrm>
          <a:off x="0" y="0"/>
          <a:ext cx="0" cy="0"/>
          <a:chOff x="0" y="0"/>
          <a:chExt cx="0" cy="0"/>
        </a:xfrm>
      </p:grpSpPr>
      <p:sp>
        <p:nvSpPr>
          <p:cNvPr id="81" name="Google Shape;81;g15c044040d1_0_59"/>
          <p:cNvSpPr/>
          <p:nvPr/>
        </p:nvSpPr>
        <p:spPr>
          <a:xfrm>
            <a:off x="6400800" y="-189"/>
            <a:ext cx="6400800" cy="7772400"/>
          </a:xfrm>
          <a:prstGeom prst="rect">
            <a:avLst/>
          </a:prstGeom>
          <a:solidFill>
            <a:schemeClr val="lt2"/>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a:p>
        </p:txBody>
      </p:sp>
      <p:sp>
        <p:nvSpPr>
          <p:cNvPr id="82" name="Google Shape;82;g15c044040d1_0_59"/>
          <p:cNvSpPr txBox="1">
            <a:spLocks noGrp="1"/>
          </p:cNvSpPr>
          <p:nvPr>
            <p:ph type="title"/>
          </p:nvPr>
        </p:nvSpPr>
        <p:spPr>
          <a:xfrm>
            <a:off x="371700" y="1863464"/>
            <a:ext cx="5663385" cy="2239920"/>
          </a:xfrm>
          <a:prstGeom prst="rect">
            <a:avLst/>
          </a:prstGeom>
        </p:spPr>
        <p:txBody>
          <a:bodyPr spcFirstLastPara="1" wrap="square" lIns="91425" tIns="45700" rIns="91425" bIns="45700" anchor="b" anchorCtr="0">
            <a:normAutofit/>
          </a:bodyPr>
          <a:lstStyle>
            <a:lvl1pPr lvl="0" algn="ctr" rtl="0">
              <a:spcBef>
                <a:spcPts val="0"/>
              </a:spcBef>
              <a:spcAft>
                <a:spcPts val="0"/>
              </a:spcAft>
              <a:buSzPts val="5600"/>
              <a:buNone/>
              <a:defRPr sz="5880"/>
            </a:lvl1pPr>
            <a:lvl2pPr lvl="1" algn="ctr" rtl="0">
              <a:spcBef>
                <a:spcPts val="0"/>
              </a:spcBef>
              <a:spcAft>
                <a:spcPts val="0"/>
              </a:spcAft>
              <a:buSzPts val="5600"/>
              <a:buNone/>
              <a:defRPr sz="5880"/>
            </a:lvl2pPr>
            <a:lvl3pPr lvl="2" algn="ctr" rtl="0">
              <a:spcBef>
                <a:spcPts val="0"/>
              </a:spcBef>
              <a:spcAft>
                <a:spcPts val="0"/>
              </a:spcAft>
              <a:buSzPts val="5600"/>
              <a:buNone/>
              <a:defRPr sz="5880"/>
            </a:lvl3pPr>
            <a:lvl4pPr lvl="3" algn="ctr" rtl="0">
              <a:spcBef>
                <a:spcPts val="0"/>
              </a:spcBef>
              <a:spcAft>
                <a:spcPts val="0"/>
              </a:spcAft>
              <a:buSzPts val="5600"/>
              <a:buNone/>
              <a:defRPr sz="5880"/>
            </a:lvl4pPr>
            <a:lvl5pPr lvl="4" algn="ctr" rtl="0">
              <a:spcBef>
                <a:spcPts val="0"/>
              </a:spcBef>
              <a:spcAft>
                <a:spcPts val="0"/>
              </a:spcAft>
              <a:buSzPts val="5600"/>
              <a:buNone/>
              <a:defRPr sz="5880"/>
            </a:lvl5pPr>
            <a:lvl6pPr lvl="5" algn="ctr" rtl="0">
              <a:spcBef>
                <a:spcPts val="0"/>
              </a:spcBef>
              <a:spcAft>
                <a:spcPts val="0"/>
              </a:spcAft>
              <a:buSzPts val="5600"/>
              <a:buNone/>
              <a:defRPr sz="5880"/>
            </a:lvl6pPr>
            <a:lvl7pPr lvl="6" algn="ctr" rtl="0">
              <a:spcBef>
                <a:spcPts val="0"/>
              </a:spcBef>
              <a:spcAft>
                <a:spcPts val="0"/>
              </a:spcAft>
              <a:buSzPts val="5600"/>
              <a:buNone/>
              <a:defRPr sz="5880"/>
            </a:lvl7pPr>
            <a:lvl8pPr lvl="7" algn="ctr" rtl="0">
              <a:spcBef>
                <a:spcPts val="0"/>
              </a:spcBef>
              <a:spcAft>
                <a:spcPts val="0"/>
              </a:spcAft>
              <a:buSzPts val="5600"/>
              <a:buNone/>
              <a:defRPr sz="5880"/>
            </a:lvl8pPr>
            <a:lvl9pPr lvl="8" algn="ctr" rtl="0">
              <a:spcBef>
                <a:spcPts val="0"/>
              </a:spcBef>
              <a:spcAft>
                <a:spcPts val="0"/>
              </a:spcAft>
              <a:buSzPts val="5600"/>
              <a:buNone/>
              <a:defRPr sz="5880"/>
            </a:lvl9pPr>
          </a:lstStyle>
          <a:p>
            <a:endParaRPr/>
          </a:p>
        </p:txBody>
      </p:sp>
      <p:sp>
        <p:nvSpPr>
          <p:cNvPr id="83" name="Google Shape;83;g15c044040d1_0_59"/>
          <p:cNvSpPr txBox="1">
            <a:spLocks noGrp="1"/>
          </p:cNvSpPr>
          <p:nvPr>
            <p:ph type="subTitle" idx="1"/>
          </p:nvPr>
        </p:nvSpPr>
        <p:spPr>
          <a:xfrm>
            <a:off x="371700" y="4235757"/>
            <a:ext cx="5663385" cy="1866260"/>
          </a:xfrm>
          <a:prstGeom prst="rect">
            <a:avLst/>
          </a:prstGeom>
        </p:spPr>
        <p:txBody>
          <a:bodyPr spcFirstLastPara="1" wrap="square" lIns="91425" tIns="45700" rIns="91425" bIns="45700" anchor="t" anchorCtr="0">
            <a:normAutofit/>
          </a:bodyPr>
          <a:lstStyle>
            <a:lvl1pPr lvl="0" algn="ctr" rtl="0">
              <a:lnSpc>
                <a:spcPct val="100000"/>
              </a:lnSpc>
              <a:spcBef>
                <a:spcPts val="1050"/>
              </a:spcBef>
              <a:spcAft>
                <a:spcPts val="0"/>
              </a:spcAft>
              <a:buSzPts val="2800"/>
              <a:buNone/>
              <a:defRPr sz="2940"/>
            </a:lvl1pPr>
            <a:lvl2pPr lvl="1" algn="ctr" rtl="0">
              <a:lnSpc>
                <a:spcPct val="100000"/>
              </a:lnSpc>
              <a:spcBef>
                <a:spcPts val="525"/>
              </a:spcBef>
              <a:spcAft>
                <a:spcPts val="0"/>
              </a:spcAft>
              <a:buSzPts val="2800"/>
              <a:buNone/>
              <a:defRPr sz="2940"/>
            </a:lvl2pPr>
            <a:lvl3pPr lvl="2" algn="ctr" rtl="0">
              <a:lnSpc>
                <a:spcPct val="100000"/>
              </a:lnSpc>
              <a:spcBef>
                <a:spcPts val="525"/>
              </a:spcBef>
              <a:spcAft>
                <a:spcPts val="0"/>
              </a:spcAft>
              <a:buSzPts val="2800"/>
              <a:buNone/>
              <a:defRPr sz="2940"/>
            </a:lvl3pPr>
            <a:lvl4pPr lvl="3" algn="ctr" rtl="0">
              <a:lnSpc>
                <a:spcPct val="100000"/>
              </a:lnSpc>
              <a:spcBef>
                <a:spcPts val="525"/>
              </a:spcBef>
              <a:spcAft>
                <a:spcPts val="0"/>
              </a:spcAft>
              <a:buSzPts val="2800"/>
              <a:buNone/>
              <a:defRPr sz="2940"/>
            </a:lvl4pPr>
            <a:lvl5pPr lvl="4" algn="ctr" rtl="0">
              <a:lnSpc>
                <a:spcPct val="100000"/>
              </a:lnSpc>
              <a:spcBef>
                <a:spcPts val="525"/>
              </a:spcBef>
              <a:spcAft>
                <a:spcPts val="0"/>
              </a:spcAft>
              <a:buSzPts val="2800"/>
              <a:buNone/>
              <a:defRPr sz="2940"/>
            </a:lvl5pPr>
            <a:lvl6pPr lvl="5" algn="ctr" rtl="0">
              <a:lnSpc>
                <a:spcPct val="100000"/>
              </a:lnSpc>
              <a:spcBef>
                <a:spcPts val="525"/>
              </a:spcBef>
              <a:spcAft>
                <a:spcPts val="0"/>
              </a:spcAft>
              <a:buSzPts val="2800"/>
              <a:buNone/>
              <a:defRPr sz="2940"/>
            </a:lvl6pPr>
            <a:lvl7pPr lvl="6" algn="ctr" rtl="0">
              <a:lnSpc>
                <a:spcPct val="100000"/>
              </a:lnSpc>
              <a:spcBef>
                <a:spcPts val="525"/>
              </a:spcBef>
              <a:spcAft>
                <a:spcPts val="0"/>
              </a:spcAft>
              <a:buSzPts val="2800"/>
              <a:buNone/>
              <a:defRPr sz="2940"/>
            </a:lvl7pPr>
            <a:lvl8pPr lvl="7" algn="ctr" rtl="0">
              <a:lnSpc>
                <a:spcPct val="100000"/>
              </a:lnSpc>
              <a:spcBef>
                <a:spcPts val="525"/>
              </a:spcBef>
              <a:spcAft>
                <a:spcPts val="0"/>
              </a:spcAft>
              <a:buSzPts val="2800"/>
              <a:buNone/>
              <a:defRPr sz="2940"/>
            </a:lvl8pPr>
            <a:lvl9pPr lvl="8" algn="ctr" rtl="0">
              <a:lnSpc>
                <a:spcPct val="100000"/>
              </a:lnSpc>
              <a:spcBef>
                <a:spcPts val="525"/>
              </a:spcBef>
              <a:spcAft>
                <a:spcPts val="0"/>
              </a:spcAft>
              <a:buSzPts val="2800"/>
              <a:buNone/>
              <a:defRPr sz="2940"/>
            </a:lvl9pPr>
          </a:lstStyle>
          <a:p>
            <a:endParaRPr/>
          </a:p>
        </p:txBody>
      </p:sp>
      <p:sp>
        <p:nvSpPr>
          <p:cNvPr id="84" name="Google Shape;84;g15c044040d1_0_59"/>
          <p:cNvSpPr txBox="1">
            <a:spLocks noGrp="1"/>
          </p:cNvSpPr>
          <p:nvPr>
            <p:ph type="body" idx="2"/>
          </p:nvPr>
        </p:nvSpPr>
        <p:spPr>
          <a:xfrm>
            <a:off x="6915300" y="1094157"/>
            <a:ext cx="5371695" cy="5583820"/>
          </a:xfrm>
          <a:prstGeom prst="rect">
            <a:avLst/>
          </a:prstGeom>
        </p:spPr>
        <p:txBody>
          <a:bodyPr spcFirstLastPara="1" wrap="square" lIns="91425" tIns="45700" rIns="91425" bIns="45700" anchor="ctr" anchorCtr="0">
            <a:normAutofit/>
          </a:bodyPr>
          <a:lstStyle>
            <a:lvl1pPr marL="480060" lvl="0" indent="-426720" rtl="0">
              <a:spcBef>
                <a:spcPts val="1050"/>
              </a:spcBef>
              <a:spcAft>
                <a:spcPts val="0"/>
              </a:spcAft>
              <a:buSzPts val="2800"/>
              <a:buChar char="•"/>
              <a:defRPr/>
            </a:lvl1pPr>
            <a:lvl2pPr marL="960120" lvl="1" indent="-400050" rtl="0">
              <a:spcBef>
                <a:spcPts val="525"/>
              </a:spcBef>
              <a:spcAft>
                <a:spcPts val="0"/>
              </a:spcAft>
              <a:buSzPts val="2400"/>
              <a:buChar char="•"/>
              <a:defRPr/>
            </a:lvl2pPr>
            <a:lvl3pPr marL="1440180" lvl="2" indent="-373380" rtl="0">
              <a:spcBef>
                <a:spcPts val="525"/>
              </a:spcBef>
              <a:spcAft>
                <a:spcPts val="0"/>
              </a:spcAft>
              <a:buSzPts val="2000"/>
              <a:buChar char="•"/>
              <a:defRPr/>
            </a:lvl3pPr>
            <a:lvl4pPr marL="1920240" lvl="3" indent="-360045" rtl="0">
              <a:spcBef>
                <a:spcPts val="525"/>
              </a:spcBef>
              <a:spcAft>
                <a:spcPts val="0"/>
              </a:spcAft>
              <a:buSzPts val="1800"/>
              <a:buChar char="•"/>
              <a:defRPr/>
            </a:lvl4pPr>
            <a:lvl5pPr marL="2400300" lvl="4" indent="-360045" rtl="0">
              <a:spcBef>
                <a:spcPts val="525"/>
              </a:spcBef>
              <a:spcAft>
                <a:spcPts val="0"/>
              </a:spcAft>
              <a:buSzPts val="1800"/>
              <a:buChar char="•"/>
              <a:defRPr/>
            </a:lvl5pPr>
            <a:lvl6pPr marL="2880360" lvl="5" indent="-360045" rtl="0">
              <a:spcBef>
                <a:spcPts val="525"/>
              </a:spcBef>
              <a:spcAft>
                <a:spcPts val="0"/>
              </a:spcAft>
              <a:buSzPts val="1800"/>
              <a:buChar char="•"/>
              <a:defRPr/>
            </a:lvl6pPr>
            <a:lvl7pPr marL="3360420" lvl="6" indent="-360045" rtl="0">
              <a:spcBef>
                <a:spcPts val="525"/>
              </a:spcBef>
              <a:spcAft>
                <a:spcPts val="0"/>
              </a:spcAft>
              <a:buSzPts val="1800"/>
              <a:buChar char="•"/>
              <a:defRPr/>
            </a:lvl7pPr>
            <a:lvl8pPr marL="3840480" lvl="7" indent="-360045" rtl="0">
              <a:spcBef>
                <a:spcPts val="525"/>
              </a:spcBef>
              <a:spcAft>
                <a:spcPts val="0"/>
              </a:spcAft>
              <a:buSzPts val="1800"/>
              <a:buChar char="•"/>
              <a:defRPr/>
            </a:lvl8pPr>
            <a:lvl9pPr marL="4320540" lvl="8" indent="-360045" rtl="0">
              <a:spcBef>
                <a:spcPts val="525"/>
              </a:spcBef>
              <a:spcAft>
                <a:spcPts val="0"/>
              </a:spcAft>
              <a:buSzPts val="1800"/>
              <a:buChar char="•"/>
              <a:defRPr/>
            </a:lvl9pPr>
          </a:lstStyle>
          <a:p>
            <a:endParaRPr/>
          </a:p>
        </p:txBody>
      </p:sp>
      <p:sp>
        <p:nvSpPr>
          <p:cNvPr id="85" name="Google Shape;85;g15c044040d1_0_59"/>
          <p:cNvSpPr txBox="1">
            <a:spLocks noGrp="1"/>
          </p:cNvSpPr>
          <p:nvPr>
            <p:ph type="sldNum" idx="12"/>
          </p:nvPr>
        </p:nvSpPr>
        <p:spPr>
          <a:xfrm>
            <a:off x="11861441" y="7046638"/>
            <a:ext cx="768285" cy="59466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003495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0080" y="310896"/>
            <a:ext cx="11521440" cy="124358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40080" y="1787652"/>
            <a:ext cx="11521440"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352544" y="7228332"/>
            <a:ext cx="4096512"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40080" y="7228332"/>
            <a:ext cx="2944368"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11/13/2023</a:t>
            </a:fld>
            <a:endParaRPr lang="en-US"/>
          </a:p>
        </p:txBody>
      </p:sp>
      <p:sp>
        <p:nvSpPr>
          <p:cNvPr id="6" name="Holder 6"/>
          <p:cNvSpPr>
            <a:spLocks noGrp="1"/>
          </p:cNvSpPr>
          <p:nvPr>
            <p:ph type="sldNum" sz="quarter" idx="7"/>
          </p:nvPr>
        </p:nvSpPr>
        <p:spPr>
          <a:xfrm>
            <a:off x="9217152" y="7228332"/>
            <a:ext cx="2944368"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12.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5.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5.xml"/><Relationship Id="rId5" Type="http://schemas.openxmlformats.org/officeDocument/2006/relationships/hyperlink" Target="http://www.fldoe.org/edcert/public.asp" TargetMode="Externa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jp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jp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hyperlink" Target="http://www.osceolaschools.net/specialprograms" TargetMode="Externa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jpg"/><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hyperlink" Target="https://www.floridacims.org/districts/osceola"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7" y="1"/>
            <a:ext cx="12801599" cy="7772399"/>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92496B8F-46D7-2A66-6557-D27262FB4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324600"/>
            <a:ext cx="1282846" cy="1282846"/>
          </a:xfrm>
          <a:prstGeom prst="rect">
            <a:avLst/>
          </a:prstGeom>
        </p:spPr>
      </p:pic>
      <p:pic>
        <p:nvPicPr>
          <p:cNvPr id="4" name="Picture 3">
            <a:extLst>
              <a:ext uri="{FF2B5EF4-FFF2-40B4-BE49-F238E27FC236}">
                <a16:creationId xmlns:a16="http://schemas.microsoft.com/office/drawing/2014/main" id="{7D2FD275-116C-B4B6-F3F2-EAC9FCB9B0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18" t="19922" r="2386" b="16539"/>
          <a:stretch/>
        </p:blipFill>
        <p:spPr>
          <a:xfrm>
            <a:off x="1587646" y="6388246"/>
            <a:ext cx="1828800" cy="1219200"/>
          </a:xfrm>
          <a:prstGeom prst="rect">
            <a:avLst/>
          </a:prstGeom>
        </p:spPr>
      </p:pic>
      <p:pic>
        <p:nvPicPr>
          <p:cNvPr id="5" name="Picture 4">
            <a:extLst>
              <a:ext uri="{FF2B5EF4-FFF2-40B4-BE49-F238E27FC236}">
                <a16:creationId xmlns:a16="http://schemas.microsoft.com/office/drawing/2014/main" id="{3B031609-0FD4-50DD-EBA7-2258FDEF5A58}"/>
              </a:ext>
            </a:extLst>
          </p:cNvPr>
          <p:cNvPicPr>
            <a:picLocks noChangeAspect="1"/>
          </p:cNvPicPr>
          <p:nvPr/>
        </p:nvPicPr>
        <p:blipFill>
          <a:blip r:embed="rId5"/>
          <a:stretch>
            <a:fillRect/>
          </a:stretch>
        </p:blipFill>
        <p:spPr>
          <a:xfrm>
            <a:off x="1925947" y="762000"/>
            <a:ext cx="8949704" cy="2017951"/>
          </a:xfrm>
          <a:prstGeom prst="rect">
            <a:avLst/>
          </a:prstGeom>
        </p:spPr>
      </p:pic>
      <p:sp>
        <p:nvSpPr>
          <p:cNvPr id="9" name="TextBox 8">
            <a:extLst>
              <a:ext uri="{FF2B5EF4-FFF2-40B4-BE49-F238E27FC236}">
                <a16:creationId xmlns:a16="http://schemas.microsoft.com/office/drawing/2014/main" id="{77AB8EC7-882C-2D1D-2F9C-ECA7BC75A60B}"/>
              </a:ext>
            </a:extLst>
          </p:cNvPr>
          <p:cNvSpPr txBox="1"/>
          <p:nvPr/>
        </p:nvSpPr>
        <p:spPr>
          <a:xfrm>
            <a:off x="3402591" y="3706936"/>
            <a:ext cx="6400800" cy="584775"/>
          </a:xfrm>
          <a:prstGeom prst="rect">
            <a:avLst/>
          </a:prstGeom>
          <a:noFill/>
        </p:spPr>
        <p:txBody>
          <a:bodyPr wrap="square">
            <a:spAutoFit/>
          </a:bodyPr>
          <a:lstStyle/>
          <a:p>
            <a:pPr marL="0" marR="0" lvl="0" indent="0" algn="ctr" rtl="0">
              <a:spcBef>
                <a:spcPts val="0"/>
              </a:spcBef>
              <a:spcAft>
                <a:spcPts val="0"/>
              </a:spcAft>
              <a:buNone/>
            </a:pPr>
            <a:r>
              <a:rPr lang="en-US" sz="3200" b="1" dirty="0">
                <a:solidFill>
                  <a:schemeClr val="dk1"/>
                </a:solidFill>
                <a:latin typeface="Calibri"/>
                <a:ea typeface="Calibri"/>
                <a:cs typeface="Calibri"/>
                <a:sym typeface="Calibri"/>
              </a:rPr>
              <a:t>Victory Charter School K5</a:t>
            </a:r>
            <a:endParaRPr lang="en-US" sz="3200" dirty="0">
              <a:solidFill>
                <a:schemeClr val="dk1"/>
              </a:solidFill>
              <a:latin typeface="Calibri"/>
              <a:ea typeface="Calibri"/>
              <a:cs typeface="Calibri"/>
              <a:sym typeface="Calibri"/>
            </a:endParaRPr>
          </a:p>
        </p:txBody>
      </p:sp>
      <p:sp>
        <p:nvSpPr>
          <p:cNvPr id="10" name="Google Shape;2256;p1">
            <a:extLst>
              <a:ext uri="{FF2B5EF4-FFF2-40B4-BE49-F238E27FC236}">
                <a16:creationId xmlns:a16="http://schemas.microsoft.com/office/drawing/2014/main" id="{7320B05A-6F5B-4261-AD6A-738FF4F89CB9}"/>
              </a:ext>
            </a:extLst>
          </p:cNvPr>
          <p:cNvSpPr txBox="1"/>
          <p:nvPr/>
        </p:nvSpPr>
        <p:spPr>
          <a:xfrm>
            <a:off x="4800600" y="4268100"/>
            <a:ext cx="3680400" cy="113874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2200" b="1" dirty="0">
                <a:solidFill>
                  <a:schemeClr val="dk1"/>
                </a:solidFill>
                <a:latin typeface="Calibri"/>
                <a:ea typeface="Calibri"/>
                <a:cs typeface="Calibri"/>
                <a:sym typeface="Calibri"/>
              </a:rPr>
              <a:t>2021-2022 School Grade: D</a:t>
            </a:r>
          </a:p>
          <a:p>
            <a:pPr marL="0" lvl="0" indent="0" algn="ctr" rtl="0">
              <a:spcBef>
                <a:spcPts val="0"/>
              </a:spcBef>
              <a:spcAft>
                <a:spcPts val="0"/>
              </a:spcAft>
              <a:buClr>
                <a:schemeClr val="dk1"/>
              </a:buClr>
              <a:buSzPts val="1100"/>
              <a:buFont typeface="Arial"/>
              <a:buNone/>
            </a:pPr>
            <a:r>
              <a:rPr lang="en-US" sz="2200" b="1" dirty="0">
                <a:solidFill>
                  <a:schemeClr val="dk1"/>
                </a:solidFill>
                <a:latin typeface="Calibri"/>
                <a:ea typeface="Calibri"/>
                <a:cs typeface="Calibri"/>
                <a:sym typeface="Calibri"/>
              </a:rPr>
              <a:t>2022-2023 School Grade: N/A</a:t>
            </a:r>
          </a:p>
          <a:p>
            <a:pPr marL="0" lvl="0" indent="0" algn="l" rtl="0">
              <a:spcBef>
                <a:spcPts val="0"/>
              </a:spcBef>
              <a:spcAft>
                <a:spcPts val="0"/>
              </a:spcAft>
              <a:buNone/>
            </a:pPr>
            <a:endParaRPr lang="en-US" sz="1800" dirty="0">
              <a:latin typeface="Calibri"/>
              <a:ea typeface="Calibri"/>
              <a:cs typeface="Calibri"/>
              <a:sym typeface="Calibri"/>
            </a:endParaRPr>
          </a:p>
        </p:txBody>
      </p:sp>
      <p:pic>
        <p:nvPicPr>
          <p:cNvPr id="6" name="Google Shape;273;g1e81677d6c9_0_0" descr="A picture containing shirt&#10;&#10;Description automatically generated">
            <a:extLst>
              <a:ext uri="{FF2B5EF4-FFF2-40B4-BE49-F238E27FC236}">
                <a16:creationId xmlns:a16="http://schemas.microsoft.com/office/drawing/2014/main" id="{47222C3E-1FE5-DEAC-785A-4AD13045CF72}"/>
              </a:ext>
            </a:extLst>
          </p:cNvPr>
          <p:cNvPicPr preferRelativeResize="0"/>
          <p:nvPr/>
        </p:nvPicPr>
        <p:blipFill rotWithShape="1">
          <a:blip r:embed="rId6">
            <a:alphaModFix/>
          </a:blip>
          <a:srcRect l="5347" t="22223" r="76839" b="33805"/>
          <a:stretch/>
        </p:blipFill>
        <p:spPr>
          <a:xfrm>
            <a:off x="6291089" y="2362200"/>
            <a:ext cx="871711" cy="13447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789919" y="0"/>
            <a:ext cx="2011679" cy="7772400"/>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20F4A381-122F-7773-5C94-BFE88AEB2F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400800"/>
            <a:ext cx="1282846" cy="1282846"/>
          </a:xfrm>
          <a:prstGeom prst="rect">
            <a:avLst/>
          </a:prstGeom>
        </p:spPr>
      </p:pic>
      <p:pic>
        <p:nvPicPr>
          <p:cNvPr id="4" name="Picture 3">
            <a:extLst>
              <a:ext uri="{FF2B5EF4-FFF2-40B4-BE49-F238E27FC236}">
                <a16:creationId xmlns:a16="http://schemas.microsoft.com/office/drawing/2014/main" id="{9294615D-7571-F737-09EF-12273DB3F1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400077" y="6464446"/>
            <a:ext cx="1964418" cy="1219200"/>
          </a:xfrm>
          <a:prstGeom prst="rect">
            <a:avLst/>
          </a:prstGeom>
        </p:spPr>
      </p:pic>
      <p:sp>
        <p:nvSpPr>
          <p:cNvPr id="7" name="Rectangle 6">
            <a:extLst>
              <a:ext uri="{FF2B5EF4-FFF2-40B4-BE49-F238E27FC236}">
                <a16:creationId xmlns:a16="http://schemas.microsoft.com/office/drawing/2014/main" id="{D1302968-93B9-111E-69F7-4EA089612DDA}"/>
              </a:ext>
            </a:extLst>
          </p:cNvPr>
          <p:cNvSpPr/>
          <p:nvPr/>
        </p:nvSpPr>
        <p:spPr>
          <a:xfrm>
            <a:off x="1066800" y="1981200"/>
            <a:ext cx="9723119" cy="2653034"/>
          </a:xfrm>
          <a:prstGeom prst="rect">
            <a:avLst/>
          </a:prstGeom>
        </p:spPr>
        <p:txBody>
          <a:bodyPr wrap="square">
            <a:spAutoFit/>
          </a:bodyPr>
          <a:lstStyle/>
          <a:p>
            <a:pPr lvl="0">
              <a:lnSpc>
                <a:spcPct val="120000"/>
              </a:lnSpc>
              <a:buFont typeface="Wingdings" panose="05000000000000000000" pitchFamily="2" charset="2"/>
              <a:buChar char="Ø"/>
            </a:pPr>
            <a:r>
              <a:rPr lang="en-US" sz="2000" dirty="0">
                <a:solidFill>
                  <a:schemeClr val="accent1">
                    <a:lumMod val="50000"/>
                  </a:schemeClr>
                </a:solidFill>
              </a:rPr>
              <a:t>To use funds for Parent Involvement, schools must meet the following criteria:</a:t>
            </a:r>
          </a:p>
          <a:p>
            <a:pPr lvl="0">
              <a:lnSpc>
                <a:spcPct val="120000"/>
              </a:lnSpc>
            </a:pPr>
            <a:r>
              <a:rPr lang="en-US" sz="2000" dirty="0">
                <a:solidFill>
                  <a:schemeClr val="accent1">
                    <a:lumMod val="50000"/>
                  </a:schemeClr>
                </a:solidFill>
              </a:rPr>
              <a:t>	1. Educate the parents on Title I</a:t>
            </a:r>
          </a:p>
          <a:p>
            <a:pPr lvl="0">
              <a:lnSpc>
                <a:spcPct val="120000"/>
              </a:lnSpc>
            </a:pPr>
            <a:r>
              <a:rPr lang="en-US" sz="2000" dirty="0">
                <a:solidFill>
                  <a:schemeClr val="accent1">
                    <a:lumMod val="50000"/>
                  </a:schemeClr>
                </a:solidFill>
              </a:rPr>
              <a:t>	2. Ensure funds are aligned towards academic achievement</a:t>
            </a:r>
          </a:p>
          <a:p>
            <a:pPr lvl="0">
              <a:lnSpc>
                <a:spcPct val="120000"/>
              </a:lnSpc>
            </a:pPr>
            <a:r>
              <a:rPr lang="en-US" sz="2000" dirty="0">
                <a:solidFill>
                  <a:schemeClr val="accent1">
                    <a:lumMod val="50000"/>
                  </a:schemeClr>
                </a:solidFill>
              </a:rPr>
              <a:t>	 (Language Arts, Math or Science)</a:t>
            </a:r>
          </a:p>
          <a:p>
            <a:pPr lvl="0">
              <a:lnSpc>
                <a:spcPct val="120000"/>
              </a:lnSpc>
            </a:pPr>
            <a:r>
              <a:rPr lang="en-US" sz="2000" dirty="0">
                <a:solidFill>
                  <a:schemeClr val="accent1">
                    <a:lumMod val="50000"/>
                  </a:schemeClr>
                </a:solidFill>
              </a:rPr>
              <a:t>	3. Have educational interaction between the parent and student</a:t>
            </a:r>
          </a:p>
          <a:p>
            <a:pPr lvl="0">
              <a:lnSpc>
                <a:spcPct val="120000"/>
              </a:lnSpc>
              <a:buFont typeface="Wingdings" panose="05000000000000000000" pitchFamily="2" charset="2"/>
              <a:buChar char="Ø"/>
            </a:pPr>
            <a:r>
              <a:rPr lang="en-US" sz="2000" dirty="0">
                <a:solidFill>
                  <a:schemeClr val="accent1">
                    <a:lumMod val="50000"/>
                  </a:schemeClr>
                </a:solidFill>
              </a:rPr>
              <a:t>Please provide suggestions on utilizing Title I Parent and Family Engagement funds at our school.</a:t>
            </a:r>
          </a:p>
        </p:txBody>
      </p:sp>
      <p:sp>
        <p:nvSpPr>
          <p:cNvPr id="8" name="Rectangle 7">
            <a:extLst>
              <a:ext uri="{FF2B5EF4-FFF2-40B4-BE49-F238E27FC236}">
                <a16:creationId xmlns:a16="http://schemas.microsoft.com/office/drawing/2014/main" id="{18E8B0E1-BE46-065A-1272-BBDF368562A6}"/>
              </a:ext>
            </a:extLst>
          </p:cNvPr>
          <p:cNvSpPr/>
          <p:nvPr/>
        </p:nvSpPr>
        <p:spPr>
          <a:xfrm>
            <a:off x="519031" y="744150"/>
            <a:ext cx="9915505" cy="584775"/>
          </a:xfrm>
          <a:prstGeom prst="rect">
            <a:avLst/>
          </a:prstGeom>
        </p:spPr>
        <p:txBody>
          <a:bodyPr wrap="square">
            <a:spAutoFit/>
          </a:bodyPr>
          <a:lstStyle/>
          <a:p>
            <a:pPr lvl="0"/>
            <a:r>
              <a:rPr lang="en-US" sz="3200" dirty="0">
                <a:solidFill>
                  <a:schemeClr val="accent1">
                    <a:lumMod val="50000"/>
                  </a:schemeClr>
                </a:solidFill>
              </a:rPr>
              <a:t>Input on spending Title I Parent Involvement Funds</a:t>
            </a:r>
          </a:p>
        </p:txBody>
      </p:sp>
      <p:pic>
        <p:nvPicPr>
          <p:cNvPr id="9" name="Picture 8">
            <a:extLst>
              <a:ext uri="{FF2B5EF4-FFF2-40B4-BE49-F238E27FC236}">
                <a16:creationId xmlns:a16="http://schemas.microsoft.com/office/drawing/2014/main" id="{43592A8C-5B60-447D-7339-44050A9ED89E}"/>
              </a:ext>
            </a:extLst>
          </p:cNvPr>
          <p:cNvPicPr>
            <a:picLocks noChangeAspect="1"/>
          </p:cNvPicPr>
          <p:nvPr/>
        </p:nvPicPr>
        <p:blipFill>
          <a:blip r:embed="rId5"/>
          <a:stretch>
            <a:fillRect/>
          </a:stretch>
        </p:blipFill>
        <p:spPr>
          <a:xfrm>
            <a:off x="3405059" y="6705600"/>
            <a:ext cx="2414225" cy="890093"/>
          </a:xfrm>
          <a:prstGeom prst="rect">
            <a:avLst/>
          </a:prstGeom>
        </p:spPr>
      </p:pic>
    </p:spTree>
    <p:extLst>
      <p:ext uri="{BB962C8B-B14F-4D97-AF65-F5344CB8AC3E}">
        <p14:creationId xmlns:p14="http://schemas.microsoft.com/office/powerpoint/2010/main" val="3865490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599" cy="7772399"/>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92496B8F-46D7-2A66-6557-D27262FB4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324600"/>
            <a:ext cx="1282846" cy="1282846"/>
          </a:xfrm>
          <a:prstGeom prst="rect">
            <a:avLst/>
          </a:prstGeom>
        </p:spPr>
      </p:pic>
      <p:pic>
        <p:nvPicPr>
          <p:cNvPr id="4" name="Picture 3">
            <a:extLst>
              <a:ext uri="{FF2B5EF4-FFF2-40B4-BE49-F238E27FC236}">
                <a16:creationId xmlns:a16="http://schemas.microsoft.com/office/drawing/2014/main" id="{7D2FD275-116C-B4B6-F3F2-EAC9FCB9B0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18" t="19922" r="2386" b="16539"/>
          <a:stretch/>
        </p:blipFill>
        <p:spPr>
          <a:xfrm>
            <a:off x="1587646" y="6388246"/>
            <a:ext cx="1828800" cy="1219200"/>
          </a:xfrm>
          <a:prstGeom prst="rect">
            <a:avLst/>
          </a:prstGeom>
        </p:spPr>
      </p:pic>
      <p:sp>
        <p:nvSpPr>
          <p:cNvPr id="5" name="Rectangle 4">
            <a:extLst>
              <a:ext uri="{FF2B5EF4-FFF2-40B4-BE49-F238E27FC236}">
                <a16:creationId xmlns:a16="http://schemas.microsoft.com/office/drawing/2014/main" id="{3737AB47-7E8C-B53E-182C-6A3ED30F91B7}"/>
              </a:ext>
            </a:extLst>
          </p:cNvPr>
          <p:cNvSpPr/>
          <p:nvPr/>
        </p:nvSpPr>
        <p:spPr>
          <a:xfrm>
            <a:off x="2133600" y="433456"/>
            <a:ext cx="9719262" cy="1138773"/>
          </a:xfrm>
          <a:prstGeom prst="rect">
            <a:avLst/>
          </a:prstGeom>
        </p:spPr>
        <p:txBody>
          <a:bodyPr wrap="square">
            <a:spAutoFit/>
          </a:bodyPr>
          <a:lstStyle/>
          <a:p>
            <a:pPr algn="ctr"/>
            <a:r>
              <a:rPr lang="en-US" sz="3400" dirty="0">
                <a:solidFill>
                  <a:schemeClr val="accent1">
                    <a:lumMod val="50000"/>
                  </a:schemeClr>
                </a:solidFill>
              </a:rPr>
              <a:t>How is the evaluation of the </a:t>
            </a:r>
          </a:p>
          <a:p>
            <a:pPr algn="ctr"/>
            <a:r>
              <a:rPr lang="en-US" sz="3400" dirty="0">
                <a:solidFill>
                  <a:schemeClr val="accent1">
                    <a:lumMod val="50000"/>
                  </a:schemeClr>
                </a:solidFill>
              </a:rPr>
              <a:t>Parent and Family Engagement Plan conducted?</a:t>
            </a:r>
          </a:p>
        </p:txBody>
      </p:sp>
      <p:sp>
        <p:nvSpPr>
          <p:cNvPr id="6" name="Rectangle 5">
            <a:extLst>
              <a:ext uri="{FF2B5EF4-FFF2-40B4-BE49-F238E27FC236}">
                <a16:creationId xmlns:a16="http://schemas.microsoft.com/office/drawing/2014/main" id="{EBE4D449-0A0F-B79E-5E42-5D497BA823B6}"/>
              </a:ext>
            </a:extLst>
          </p:cNvPr>
          <p:cNvSpPr/>
          <p:nvPr/>
        </p:nvSpPr>
        <p:spPr>
          <a:xfrm>
            <a:off x="2590800" y="1773344"/>
            <a:ext cx="7992072" cy="3761030"/>
          </a:xfrm>
          <a:prstGeom prst="rect">
            <a:avLst/>
          </a:prstGeom>
        </p:spPr>
        <p:txBody>
          <a:bodyPr wrap="square">
            <a:spAutoFit/>
          </a:bodyPr>
          <a:lstStyle/>
          <a:p>
            <a:pPr marL="342900" lvl="0" indent="-342900">
              <a:lnSpc>
                <a:spcPct val="120000"/>
              </a:lnSpc>
              <a:spcBef>
                <a:spcPts val="0"/>
              </a:spcBef>
              <a:buFont typeface="Wingdings" panose="05000000000000000000" pitchFamily="2" charset="2"/>
              <a:buChar char="§"/>
            </a:pPr>
            <a:r>
              <a:rPr lang="en-US" sz="2000" dirty="0">
                <a:solidFill>
                  <a:schemeClr val="accent1">
                    <a:lumMod val="50000"/>
                  </a:schemeClr>
                </a:solidFill>
              </a:rPr>
              <a:t>Evaluation Requirements</a:t>
            </a:r>
          </a:p>
          <a:p>
            <a:pPr marL="605790" lvl="1" indent="-285750">
              <a:lnSpc>
                <a:spcPct val="120000"/>
              </a:lnSpc>
              <a:spcBef>
                <a:spcPts val="0"/>
              </a:spcBef>
              <a:buFont typeface="Wingdings" panose="05000000000000000000" pitchFamily="2" charset="2"/>
              <a:buChar char="Ø"/>
            </a:pPr>
            <a:r>
              <a:rPr lang="en-US" sz="2000" dirty="0">
                <a:solidFill>
                  <a:schemeClr val="accent1">
                    <a:lumMod val="50000"/>
                  </a:schemeClr>
                </a:solidFill>
              </a:rPr>
              <a:t>Annual evaluations with Title I parents/guardians</a:t>
            </a:r>
          </a:p>
          <a:p>
            <a:pPr marL="1337310" lvl="3" indent="-285750">
              <a:lnSpc>
                <a:spcPct val="120000"/>
              </a:lnSpc>
              <a:buFont typeface="Wingdings" panose="05000000000000000000" pitchFamily="2" charset="2"/>
              <a:buChar char="§"/>
            </a:pPr>
            <a:r>
              <a:rPr lang="en-US" sz="2000" dirty="0">
                <a:solidFill>
                  <a:schemeClr val="accent1">
                    <a:lumMod val="50000"/>
                  </a:schemeClr>
                </a:solidFill>
              </a:rPr>
              <a:t>Parent/guardian surveys (required)</a:t>
            </a:r>
          </a:p>
          <a:p>
            <a:pPr marL="1337310" lvl="3" indent="-285750">
              <a:lnSpc>
                <a:spcPct val="120000"/>
              </a:lnSpc>
              <a:buFont typeface="Wingdings" panose="05000000000000000000" pitchFamily="2" charset="2"/>
              <a:buChar char="§"/>
            </a:pPr>
            <a:r>
              <a:rPr lang="en-US" sz="2000" dirty="0">
                <a:solidFill>
                  <a:schemeClr val="accent1">
                    <a:lumMod val="50000"/>
                  </a:schemeClr>
                </a:solidFill>
              </a:rPr>
              <a:t>Focus groups</a:t>
            </a:r>
          </a:p>
          <a:p>
            <a:pPr marL="1337310" lvl="3" indent="-285750">
              <a:lnSpc>
                <a:spcPct val="120000"/>
              </a:lnSpc>
              <a:buFont typeface="Wingdings" panose="05000000000000000000" pitchFamily="2" charset="2"/>
              <a:buChar char="§"/>
            </a:pPr>
            <a:r>
              <a:rPr lang="en-US" sz="2000" dirty="0">
                <a:solidFill>
                  <a:schemeClr val="accent1">
                    <a:lumMod val="50000"/>
                  </a:schemeClr>
                </a:solidFill>
              </a:rPr>
              <a:t>Parent Advisory Committees</a:t>
            </a:r>
          </a:p>
          <a:p>
            <a:pPr marL="605790" lvl="1" indent="-285750">
              <a:lnSpc>
                <a:spcPct val="120000"/>
              </a:lnSpc>
              <a:spcBef>
                <a:spcPts val="0"/>
              </a:spcBef>
              <a:buFont typeface="Wingdings" panose="05000000000000000000" pitchFamily="2" charset="2"/>
              <a:buChar char="Ø"/>
            </a:pPr>
            <a:r>
              <a:rPr lang="en-US" sz="2000" dirty="0">
                <a:solidFill>
                  <a:schemeClr val="accent1">
                    <a:lumMod val="50000"/>
                  </a:schemeClr>
                </a:solidFill>
              </a:rPr>
              <a:t>Analyze content and effectiveness of the current plan</a:t>
            </a:r>
          </a:p>
          <a:p>
            <a:pPr marL="605790" lvl="1" indent="-285750">
              <a:lnSpc>
                <a:spcPct val="120000"/>
              </a:lnSpc>
              <a:spcBef>
                <a:spcPts val="0"/>
              </a:spcBef>
              <a:buFont typeface="Wingdings" panose="05000000000000000000" pitchFamily="2" charset="2"/>
              <a:buChar char="Ø"/>
            </a:pPr>
            <a:r>
              <a:rPr lang="en-US" sz="2000" dirty="0">
                <a:solidFill>
                  <a:schemeClr val="accent1">
                    <a:lumMod val="50000"/>
                  </a:schemeClr>
                </a:solidFill>
              </a:rPr>
              <a:t>Identify barriers to parental involvement</a:t>
            </a:r>
          </a:p>
          <a:p>
            <a:pPr marL="605790" lvl="1" indent="-285750">
              <a:lnSpc>
                <a:spcPct val="120000"/>
              </a:lnSpc>
              <a:spcBef>
                <a:spcPts val="0"/>
              </a:spcBef>
              <a:buFont typeface="Wingdings" panose="05000000000000000000" pitchFamily="2" charset="2"/>
              <a:buChar char="Ø"/>
            </a:pPr>
            <a:r>
              <a:rPr lang="en-US" sz="2000" dirty="0">
                <a:solidFill>
                  <a:schemeClr val="accent1">
                    <a:lumMod val="50000"/>
                  </a:schemeClr>
                </a:solidFill>
              </a:rPr>
              <a:t>Data/Input may include:</a:t>
            </a:r>
          </a:p>
          <a:p>
            <a:pPr marL="1257300" lvl="2" indent="-342900">
              <a:lnSpc>
                <a:spcPct val="120000"/>
              </a:lnSpc>
              <a:buFont typeface="Wingdings" panose="05000000000000000000" pitchFamily="2" charset="2"/>
              <a:buChar char="§"/>
            </a:pPr>
            <a:r>
              <a:rPr lang="en-US" sz="2000" dirty="0">
                <a:solidFill>
                  <a:schemeClr val="accent1">
                    <a:lumMod val="50000"/>
                  </a:schemeClr>
                </a:solidFill>
              </a:rPr>
              <a:t>Process and timeline	</a:t>
            </a:r>
          </a:p>
          <a:p>
            <a:pPr marL="1257300" lvl="2" indent="-342900">
              <a:lnSpc>
                <a:spcPct val="120000"/>
              </a:lnSpc>
              <a:buFont typeface="Wingdings" panose="05000000000000000000" pitchFamily="2" charset="2"/>
              <a:buChar char="§"/>
            </a:pPr>
            <a:r>
              <a:rPr lang="en-US" sz="2000" dirty="0">
                <a:solidFill>
                  <a:schemeClr val="accent1">
                    <a:lumMod val="50000"/>
                  </a:schemeClr>
                </a:solidFill>
              </a:rPr>
              <a:t>How the evaluation helps create next year’s plan</a:t>
            </a:r>
          </a:p>
        </p:txBody>
      </p:sp>
      <p:pic>
        <p:nvPicPr>
          <p:cNvPr id="7" name="Picture 6">
            <a:extLst>
              <a:ext uri="{FF2B5EF4-FFF2-40B4-BE49-F238E27FC236}">
                <a16:creationId xmlns:a16="http://schemas.microsoft.com/office/drawing/2014/main" id="{0171580B-44D2-B79D-A123-508883A3C76D}"/>
              </a:ext>
            </a:extLst>
          </p:cNvPr>
          <p:cNvPicPr>
            <a:picLocks noChangeAspect="1"/>
          </p:cNvPicPr>
          <p:nvPr/>
        </p:nvPicPr>
        <p:blipFill>
          <a:blip r:embed="rId5"/>
          <a:stretch>
            <a:fillRect/>
          </a:stretch>
        </p:blipFill>
        <p:spPr>
          <a:xfrm>
            <a:off x="3416446" y="6477001"/>
            <a:ext cx="2414225" cy="1002454"/>
          </a:xfrm>
          <a:prstGeom prst="rect">
            <a:avLst/>
          </a:prstGeom>
        </p:spPr>
      </p:pic>
    </p:spTree>
    <p:extLst>
      <p:ext uri="{BB962C8B-B14F-4D97-AF65-F5344CB8AC3E}">
        <p14:creationId xmlns:p14="http://schemas.microsoft.com/office/powerpoint/2010/main" val="1363966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600" cy="7772400"/>
          </a:xfrm>
          <a:prstGeom prst="rect">
            <a:avLst/>
          </a:prstGeom>
        </p:spPr>
      </p:pic>
      <p:pic>
        <p:nvPicPr>
          <p:cNvPr id="5" name="Picture 4" descr="A close up of a black background&#10;&#10;Description automatically generated">
            <a:extLst>
              <a:ext uri="{FF2B5EF4-FFF2-40B4-BE49-F238E27FC236}">
                <a16:creationId xmlns:a16="http://schemas.microsoft.com/office/drawing/2014/main" id="{C08747F9-8B43-B18F-1239-491182E7A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1637" y="6705600"/>
            <a:ext cx="985508" cy="985508"/>
          </a:xfrm>
          <a:prstGeom prst="rect">
            <a:avLst/>
          </a:prstGeom>
        </p:spPr>
      </p:pic>
      <p:pic>
        <p:nvPicPr>
          <p:cNvPr id="6" name="Picture 5">
            <a:extLst>
              <a:ext uri="{FF2B5EF4-FFF2-40B4-BE49-F238E27FC236}">
                <a16:creationId xmlns:a16="http://schemas.microsoft.com/office/drawing/2014/main" id="{E528298F-52FF-A69B-D268-9599349AC4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4191000" y="6705600"/>
            <a:ext cx="1587885" cy="985508"/>
          </a:xfrm>
          <a:prstGeom prst="rect">
            <a:avLst/>
          </a:prstGeom>
        </p:spPr>
      </p:pic>
      <p:sp>
        <p:nvSpPr>
          <p:cNvPr id="7" name="Rectangle 6">
            <a:extLst>
              <a:ext uri="{FF2B5EF4-FFF2-40B4-BE49-F238E27FC236}">
                <a16:creationId xmlns:a16="http://schemas.microsoft.com/office/drawing/2014/main" id="{71319B2E-D8D9-18C5-7813-D368735CD118}"/>
              </a:ext>
            </a:extLst>
          </p:cNvPr>
          <p:cNvSpPr/>
          <p:nvPr/>
        </p:nvSpPr>
        <p:spPr>
          <a:xfrm>
            <a:off x="1600200" y="838200"/>
            <a:ext cx="9319985" cy="1446550"/>
          </a:xfrm>
          <a:prstGeom prst="rect">
            <a:avLst/>
          </a:prstGeom>
        </p:spPr>
        <p:txBody>
          <a:bodyPr wrap="square">
            <a:spAutoFit/>
          </a:bodyPr>
          <a:lstStyle/>
          <a:p>
            <a:pPr algn="ctr"/>
            <a:r>
              <a:rPr lang="en-US" sz="4400" dirty="0">
                <a:solidFill>
                  <a:schemeClr val="accent1">
                    <a:lumMod val="50000"/>
                  </a:schemeClr>
                </a:solidFill>
              </a:rPr>
              <a:t>What is the </a:t>
            </a:r>
          </a:p>
          <a:p>
            <a:pPr algn="ctr"/>
            <a:r>
              <a:rPr lang="en-US" sz="4400" dirty="0">
                <a:solidFill>
                  <a:schemeClr val="accent1">
                    <a:lumMod val="50000"/>
                  </a:schemeClr>
                </a:solidFill>
              </a:rPr>
              <a:t>School-Parent Compact?</a:t>
            </a:r>
          </a:p>
        </p:txBody>
      </p:sp>
      <p:sp>
        <p:nvSpPr>
          <p:cNvPr id="8" name="Rectangle 7">
            <a:extLst>
              <a:ext uri="{FF2B5EF4-FFF2-40B4-BE49-F238E27FC236}">
                <a16:creationId xmlns:a16="http://schemas.microsoft.com/office/drawing/2014/main" id="{BE2D18B1-6350-5E7A-BC45-56A76B5F8323}"/>
              </a:ext>
            </a:extLst>
          </p:cNvPr>
          <p:cNvSpPr/>
          <p:nvPr/>
        </p:nvSpPr>
        <p:spPr>
          <a:xfrm>
            <a:off x="2514600" y="2590800"/>
            <a:ext cx="6843941" cy="2721964"/>
          </a:xfrm>
          <a:prstGeom prst="rect">
            <a:avLst/>
          </a:prstGeom>
        </p:spPr>
        <p:txBody>
          <a:bodyPr wrap="square">
            <a:spAutoFit/>
          </a:bodyPr>
          <a:lstStyle/>
          <a:p>
            <a:pPr fontAlgn="auto">
              <a:lnSpc>
                <a:spcPct val="120000"/>
              </a:lnSpc>
              <a:spcBef>
                <a:spcPts val="0"/>
              </a:spcBef>
              <a:spcAft>
                <a:spcPts val="0"/>
              </a:spcAft>
              <a:buFont typeface="Wingdings" panose="05000000000000000000" pitchFamily="2" charset="2"/>
              <a:buChar char="Ø"/>
            </a:pPr>
            <a:r>
              <a:rPr lang="en-US" sz="2400" dirty="0">
                <a:solidFill>
                  <a:schemeClr val="accent1">
                    <a:lumMod val="50000"/>
                  </a:schemeClr>
                </a:solidFill>
              </a:rPr>
              <a:t>The Compact is a commitment from the school, the parent, and the student to share in the responsibility for improved academic achievement. </a:t>
            </a:r>
          </a:p>
          <a:p>
            <a:pPr>
              <a:lnSpc>
                <a:spcPct val="120000"/>
              </a:lnSpc>
            </a:pPr>
            <a:endParaRPr lang="en-US" sz="2000" dirty="0">
              <a:solidFill>
                <a:schemeClr val="accent1">
                  <a:lumMod val="50000"/>
                </a:schemeClr>
              </a:solidFill>
            </a:endParaRPr>
          </a:p>
          <a:p>
            <a:pPr lvl="0">
              <a:lnSpc>
                <a:spcPct val="120000"/>
              </a:lnSpc>
              <a:spcBef>
                <a:spcPts val="0"/>
              </a:spcBef>
              <a:buFont typeface="Wingdings" panose="05000000000000000000" pitchFamily="2" charset="2"/>
              <a:buChar char="Ø"/>
            </a:pPr>
            <a:r>
              <a:rPr lang="en-US" sz="2400" dirty="0">
                <a:solidFill>
                  <a:schemeClr val="accent1">
                    <a:lumMod val="50000"/>
                  </a:schemeClr>
                </a:solidFill>
              </a:rPr>
              <a:t>Title I parents/guardians have a right to be involved in the development of the School-Parent Compact.</a:t>
            </a:r>
          </a:p>
        </p:txBody>
      </p:sp>
      <p:pic>
        <p:nvPicPr>
          <p:cNvPr id="9" name="Picture 8" descr="A close-up of a document&#10;&#10;Description automatically generated with medium confidence">
            <a:extLst>
              <a:ext uri="{FF2B5EF4-FFF2-40B4-BE49-F238E27FC236}">
                <a16:creationId xmlns:a16="http://schemas.microsoft.com/office/drawing/2014/main" id="{C48DD695-4C2E-705B-CF5B-4D595827D91F}"/>
              </a:ext>
            </a:extLst>
          </p:cNvPr>
          <p:cNvPicPr>
            <a:picLocks noChangeAspect="1"/>
          </p:cNvPicPr>
          <p:nvPr/>
        </p:nvPicPr>
        <p:blipFill rotWithShape="1">
          <a:blip r:embed="rId5">
            <a:extLst>
              <a:ext uri="{28A0092B-C50C-407E-A947-70E740481C1C}">
                <a14:useLocalDpi xmlns:a14="http://schemas.microsoft.com/office/drawing/2010/main" val="0"/>
              </a:ext>
            </a:extLst>
          </a:blip>
          <a:srcRect l="3039" t="2073" r="1773" b="1973"/>
          <a:stretch/>
        </p:blipFill>
        <p:spPr>
          <a:xfrm>
            <a:off x="9307737" y="3276600"/>
            <a:ext cx="3258233" cy="4064766"/>
          </a:xfrm>
          <a:prstGeom prst="rect">
            <a:avLst/>
          </a:prstGeom>
        </p:spPr>
      </p:pic>
      <p:pic>
        <p:nvPicPr>
          <p:cNvPr id="10" name="Picture 9">
            <a:extLst>
              <a:ext uri="{FF2B5EF4-FFF2-40B4-BE49-F238E27FC236}">
                <a16:creationId xmlns:a16="http://schemas.microsoft.com/office/drawing/2014/main" id="{CA82BA5A-CC77-EF09-704F-B9977B7DE2B1}"/>
              </a:ext>
            </a:extLst>
          </p:cNvPr>
          <p:cNvPicPr>
            <a:picLocks noChangeAspect="1"/>
          </p:cNvPicPr>
          <p:nvPr/>
        </p:nvPicPr>
        <p:blipFill>
          <a:blip r:embed="rId6"/>
          <a:stretch>
            <a:fillRect/>
          </a:stretch>
        </p:blipFill>
        <p:spPr>
          <a:xfrm>
            <a:off x="6091390" y="6623584"/>
            <a:ext cx="2414225" cy="985508"/>
          </a:xfrm>
          <a:prstGeom prst="rect">
            <a:avLst/>
          </a:prstGeom>
        </p:spPr>
      </p:pic>
    </p:spTree>
    <p:extLst>
      <p:ext uri="{BB962C8B-B14F-4D97-AF65-F5344CB8AC3E}">
        <p14:creationId xmlns:p14="http://schemas.microsoft.com/office/powerpoint/2010/main" val="3338655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84832" cy="7772400"/>
          </a:xfrm>
          <a:prstGeom prst="rect">
            <a:avLst/>
          </a:prstGeom>
        </p:spPr>
      </p:pic>
      <p:pic>
        <p:nvPicPr>
          <p:cNvPr id="6" name="Picture 5" descr="A close up of a black background&#10;&#10;Description automatically generated">
            <a:extLst>
              <a:ext uri="{FF2B5EF4-FFF2-40B4-BE49-F238E27FC236}">
                <a16:creationId xmlns:a16="http://schemas.microsoft.com/office/drawing/2014/main" id="{D7BB21C1-CAC7-AE0D-D5B3-73981F78D8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1649" y="6248400"/>
            <a:ext cx="1282846" cy="1282846"/>
          </a:xfrm>
          <a:prstGeom prst="rect">
            <a:avLst/>
          </a:prstGeom>
        </p:spPr>
      </p:pic>
      <p:pic>
        <p:nvPicPr>
          <p:cNvPr id="7" name="Picture 6">
            <a:extLst>
              <a:ext uri="{FF2B5EF4-FFF2-40B4-BE49-F238E27FC236}">
                <a16:creationId xmlns:a16="http://schemas.microsoft.com/office/drawing/2014/main" id="{87DC0F29-7F6F-11C3-6010-E5D5CE96AA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0634495" y="6248400"/>
            <a:ext cx="1964418" cy="1219200"/>
          </a:xfrm>
          <a:prstGeom prst="rect">
            <a:avLst/>
          </a:prstGeom>
        </p:spPr>
      </p:pic>
      <p:sp>
        <p:nvSpPr>
          <p:cNvPr id="3" name="Rectangle 2">
            <a:extLst>
              <a:ext uri="{FF2B5EF4-FFF2-40B4-BE49-F238E27FC236}">
                <a16:creationId xmlns:a16="http://schemas.microsoft.com/office/drawing/2014/main" id="{39A1F38B-2FEC-EA68-BFDE-1DBE0D49CD0B}"/>
              </a:ext>
            </a:extLst>
          </p:cNvPr>
          <p:cNvSpPr/>
          <p:nvPr/>
        </p:nvSpPr>
        <p:spPr>
          <a:xfrm>
            <a:off x="2438400" y="457200"/>
            <a:ext cx="9842739" cy="1077218"/>
          </a:xfrm>
          <a:prstGeom prst="rect">
            <a:avLst/>
          </a:prstGeom>
        </p:spPr>
        <p:txBody>
          <a:bodyPr wrap="square">
            <a:spAutoFit/>
          </a:bodyPr>
          <a:lstStyle/>
          <a:p>
            <a:r>
              <a:rPr lang="en-US" sz="3200" b="1" dirty="0">
                <a:solidFill>
                  <a:schemeClr val="accent1">
                    <a:lumMod val="50000"/>
                  </a:schemeClr>
                </a:solidFill>
              </a:rPr>
              <a:t>What are the Standards </a:t>
            </a:r>
          </a:p>
          <a:p>
            <a:r>
              <a:rPr lang="en-US" sz="3200" b="1" dirty="0">
                <a:solidFill>
                  <a:schemeClr val="accent1">
                    <a:lumMod val="50000"/>
                  </a:schemeClr>
                </a:solidFill>
              </a:rPr>
              <a:t>my child is expected to achieve?</a:t>
            </a:r>
            <a:endParaRPr lang="en-US" sz="3200" dirty="0">
              <a:solidFill>
                <a:schemeClr val="accent1">
                  <a:lumMod val="50000"/>
                </a:schemeClr>
              </a:solidFill>
            </a:endParaRPr>
          </a:p>
        </p:txBody>
      </p:sp>
      <p:sp>
        <p:nvSpPr>
          <p:cNvPr id="4" name="Rectangle 3">
            <a:extLst>
              <a:ext uri="{FF2B5EF4-FFF2-40B4-BE49-F238E27FC236}">
                <a16:creationId xmlns:a16="http://schemas.microsoft.com/office/drawing/2014/main" id="{C87244B3-D756-2369-3A4B-944A2B774117}"/>
              </a:ext>
            </a:extLst>
          </p:cNvPr>
          <p:cNvSpPr/>
          <p:nvPr/>
        </p:nvSpPr>
        <p:spPr>
          <a:xfrm>
            <a:off x="2711751" y="1656573"/>
            <a:ext cx="8904953" cy="4391330"/>
          </a:xfrm>
          <a:prstGeom prst="rect">
            <a:avLst/>
          </a:prstGeom>
        </p:spPr>
        <p:txBody>
          <a:bodyPr wrap="square">
            <a:spAutoFit/>
          </a:bodyPr>
          <a:lstStyle/>
          <a:p>
            <a:pPr marL="285750" indent="-285750">
              <a:lnSpc>
                <a:spcPct val="120000"/>
              </a:lnSpc>
              <a:buFont typeface="Wingdings" panose="05000000000000000000" pitchFamily="2" charset="2"/>
              <a:buChar char="Ø"/>
            </a:pPr>
            <a:r>
              <a:rPr lang="en-US" dirty="0">
                <a:solidFill>
                  <a:schemeClr val="accent1">
                    <a:lumMod val="50000"/>
                  </a:schemeClr>
                </a:solidFill>
              </a:rPr>
              <a:t>State of Florida adopted the ELA Florida’s B.E.S.T. Standards K-12 and Mathematics Florida Standards (MAFS)</a:t>
            </a:r>
          </a:p>
          <a:p>
            <a:pPr>
              <a:lnSpc>
                <a:spcPct val="120000"/>
              </a:lnSpc>
            </a:pPr>
            <a:endParaRPr lang="en-US" dirty="0">
              <a:solidFill>
                <a:schemeClr val="accent1">
                  <a:lumMod val="50000"/>
                </a:schemeClr>
              </a:solidFill>
            </a:endParaRPr>
          </a:p>
          <a:p>
            <a:pPr fontAlgn="auto">
              <a:lnSpc>
                <a:spcPct val="120000"/>
              </a:lnSpc>
              <a:spcBef>
                <a:spcPts val="0"/>
              </a:spcBef>
              <a:spcAft>
                <a:spcPts val="0"/>
              </a:spcAft>
              <a:buFont typeface="Wingdings" panose="05000000000000000000" pitchFamily="2" charset="2"/>
              <a:buChar char="Ø"/>
            </a:pPr>
            <a:r>
              <a:rPr lang="en-US" dirty="0">
                <a:solidFill>
                  <a:schemeClr val="accent1">
                    <a:lumMod val="50000"/>
                  </a:schemeClr>
                </a:solidFill>
              </a:rPr>
              <a:t>The MAFS and B.E.S.T. provide clear educational standards while allowing local districts and schools the flexibility needed to deliver quality instruction in the classroom. </a:t>
            </a:r>
          </a:p>
          <a:p>
            <a:pPr>
              <a:lnSpc>
                <a:spcPct val="120000"/>
              </a:lnSpc>
            </a:pPr>
            <a:endParaRPr lang="en-US" dirty="0">
              <a:solidFill>
                <a:schemeClr val="accent1">
                  <a:lumMod val="50000"/>
                </a:schemeClr>
              </a:solidFill>
            </a:endParaRPr>
          </a:p>
          <a:p>
            <a:pPr fontAlgn="auto">
              <a:lnSpc>
                <a:spcPct val="120000"/>
              </a:lnSpc>
              <a:spcBef>
                <a:spcPts val="0"/>
              </a:spcBef>
              <a:spcAft>
                <a:spcPts val="0"/>
              </a:spcAft>
              <a:buFont typeface="Wingdings" panose="05000000000000000000" pitchFamily="2" charset="2"/>
              <a:buChar char="Ø"/>
            </a:pPr>
            <a:r>
              <a:rPr lang="en-US" dirty="0">
                <a:solidFill>
                  <a:schemeClr val="accent1">
                    <a:lumMod val="50000"/>
                  </a:schemeClr>
                </a:solidFill>
              </a:rPr>
              <a:t>The standards (which are not to be confused with curriculum or instruction) are designed to ensure all students, regardless of demographics, graduate high school prepared to enter college or the workforce. </a:t>
            </a:r>
          </a:p>
          <a:p>
            <a:pPr>
              <a:lnSpc>
                <a:spcPct val="120000"/>
              </a:lnSpc>
            </a:pPr>
            <a:endParaRPr lang="en-US" dirty="0">
              <a:solidFill>
                <a:schemeClr val="accent1">
                  <a:lumMod val="50000"/>
                </a:schemeClr>
              </a:solidFill>
            </a:endParaRPr>
          </a:p>
          <a:p>
            <a:pPr fontAlgn="auto">
              <a:lnSpc>
                <a:spcPct val="120000"/>
              </a:lnSpc>
              <a:spcBef>
                <a:spcPts val="0"/>
              </a:spcBef>
              <a:spcAft>
                <a:spcPts val="0"/>
              </a:spcAft>
              <a:buFont typeface="Wingdings" panose="05000000000000000000" pitchFamily="2" charset="2"/>
              <a:buChar char="Ø"/>
            </a:pPr>
            <a:r>
              <a:rPr lang="en-US" dirty="0">
                <a:solidFill>
                  <a:schemeClr val="accent1">
                    <a:lumMod val="50000"/>
                  </a:schemeClr>
                </a:solidFill>
              </a:rPr>
              <a:t>The standards are internationally benchmarked and provide our students with an edge in the global jobs market by ensuring mastery of knowledge and skills needed to perform today's high-skill, high-wage occupations. </a:t>
            </a:r>
          </a:p>
        </p:txBody>
      </p:sp>
    </p:spTree>
    <p:extLst>
      <p:ext uri="{BB962C8B-B14F-4D97-AF65-F5344CB8AC3E}">
        <p14:creationId xmlns:p14="http://schemas.microsoft.com/office/powerpoint/2010/main" val="2833068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1e81677d6c9_0_0"/>
          <p:cNvSpPr txBox="1">
            <a:spLocks noGrp="1"/>
          </p:cNvSpPr>
          <p:nvPr>
            <p:ph type="title"/>
          </p:nvPr>
        </p:nvSpPr>
        <p:spPr>
          <a:xfrm>
            <a:off x="212835" y="468730"/>
            <a:ext cx="5663385" cy="964215"/>
          </a:xfrm>
          <a:prstGeom prst="rect">
            <a:avLst/>
          </a:prstGeom>
          <a:effectLst>
            <a:outerShdw blurRad="57150" dist="19050" dir="5400000" algn="bl" rotWithShape="0">
              <a:srgbClr val="000000">
                <a:alpha val="50000"/>
              </a:srgbClr>
            </a:outerShdw>
          </a:effectLst>
        </p:spPr>
        <p:txBody>
          <a:bodyPr spcFirstLastPara="1" wrap="square" lIns="95996" tIns="47985" rIns="95996" bIns="47985" anchor="t" anchorCtr="0">
            <a:noAutofit/>
          </a:bodyPr>
          <a:lstStyle/>
          <a:p>
            <a:pPr>
              <a:buSzPts val="1300"/>
            </a:pPr>
            <a:r>
              <a:rPr lang="en-US" sz="4935" b="1">
                <a:solidFill>
                  <a:srgbClr val="2C4878"/>
                </a:solidFill>
                <a:latin typeface="Century Gothic"/>
                <a:ea typeface="Century Gothic"/>
                <a:cs typeface="Century Gothic"/>
                <a:sym typeface="Century Gothic"/>
              </a:rPr>
              <a:t>Our Curriculum</a:t>
            </a:r>
            <a:endParaRPr sz="4935" b="1">
              <a:solidFill>
                <a:srgbClr val="2C4878"/>
              </a:solidFill>
              <a:latin typeface="Century Gothic"/>
              <a:ea typeface="Century Gothic"/>
              <a:cs typeface="Century Gothic"/>
              <a:sym typeface="Century Gothic"/>
            </a:endParaRPr>
          </a:p>
        </p:txBody>
      </p:sp>
      <p:sp>
        <p:nvSpPr>
          <p:cNvPr id="262" name="Google Shape;262;g1e81677d6c9_0_0"/>
          <p:cNvSpPr/>
          <p:nvPr/>
        </p:nvSpPr>
        <p:spPr>
          <a:xfrm>
            <a:off x="0" y="6442530"/>
            <a:ext cx="1815660" cy="1044225"/>
          </a:xfrm>
          <a:prstGeom prst="rect">
            <a:avLst/>
          </a:prstGeom>
          <a:solidFill>
            <a:srgbClr val="FFFFFF">
              <a:alpha val="89800"/>
            </a:srgbClr>
          </a:solidFill>
          <a:ln>
            <a:noFill/>
          </a:ln>
        </p:spPr>
        <p:txBody>
          <a:bodyPr spcFirstLastPara="1" wrap="square" lIns="127995" tIns="127995" rIns="127995" bIns="127995" anchor="ctr" anchorCtr="0">
            <a:noAutofit/>
          </a:bodyPr>
          <a:lstStyle/>
          <a:p>
            <a:pPr algn="l" rtl="0"/>
            <a:endParaRPr/>
          </a:p>
        </p:txBody>
      </p:sp>
      <p:pic>
        <p:nvPicPr>
          <p:cNvPr id="263" name="Google Shape;263;g1e81677d6c9_0_0"/>
          <p:cNvPicPr preferRelativeResize="0"/>
          <p:nvPr/>
        </p:nvPicPr>
        <p:blipFill>
          <a:blip r:embed="rId3">
            <a:alphaModFix/>
          </a:blip>
          <a:stretch>
            <a:fillRect/>
          </a:stretch>
        </p:blipFill>
        <p:spPr>
          <a:xfrm>
            <a:off x="10972309" y="340001"/>
            <a:ext cx="1748005" cy="964460"/>
          </a:xfrm>
          <a:prstGeom prst="rect">
            <a:avLst/>
          </a:prstGeom>
          <a:noFill/>
          <a:ln>
            <a:noFill/>
          </a:ln>
        </p:spPr>
      </p:pic>
      <p:sp>
        <p:nvSpPr>
          <p:cNvPr id="264" name="Google Shape;264;g1e81677d6c9_0_0"/>
          <p:cNvSpPr/>
          <p:nvPr/>
        </p:nvSpPr>
        <p:spPr>
          <a:xfrm>
            <a:off x="9185680" y="6669330"/>
            <a:ext cx="3647385" cy="817425"/>
          </a:xfrm>
          <a:prstGeom prst="rect">
            <a:avLst/>
          </a:prstGeom>
          <a:solidFill>
            <a:srgbClr val="FFFFFF">
              <a:alpha val="89800"/>
            </a:srgbClr>
          </a:solidFill>
          <a:ln w="9525" cap="flat" cmpd="sng">
            <a:solidFill>
              <a:srgbClr val="FFFFFF"/>
            </a:solidFill>
            <a:prstDash val="solid"/>
            <a:round/>
            <a:headEnd type="none" w="sm" len="sm"/>
            <a:tailEnd type="none" w="sm" len="sm"/>
          </a:ln>
        </p:spPr>
        <p:txBody>
          <a:bodyPr spcFirstLastPara="1" wrap="square" lIns="127995" tIns="127995" rIns="127995" bIns="127995" anchor="ctr" anchorCtr="0">
            <a:noAutofit/>
          </a:bodyPr>
          <a:lstStyle/>
          <a:p>
            <a:pPr algn="l" rtl="0"/>
            <a:endParaRPr/>
          </a:p>
        </p:txBody>
      </p:sp>
      <p:graphicFrame>
        <p:nvGraphicFramePr>
          <p:cNvPr id="265" name="Google Shape;265;g1e81677d6c9_0_0"/>
          <p:cNvGraphicFramePr/>
          <p:nvPr/>
        </p:nvGraphicFramePr>
        <p:xfrm>
          <a:off x="394415" y="1803665"/>
          <a:ext cx="12030245" cy="4960368"/>
        </p:xfrm>
        <a:graphic>
          <a:graphicData uri="http://schemas.openxmlformats.org/drawingml/2006/table">
            <a:tbl>
              <a:tblPr>
                <a:noFill/>
              </a:tblPr>
              <a:tblGrid>
                <a:gridCol w="2406049">
                  <a:extLst>
                    <a:ext uri="{9D8B030D-6E8A-4147-A177-3AD203B41FA5}">
                      <a16:colId xmlns:a16="http://schemas.microsoft.com/office/drawing/2014/main" val="20000"/>
                    </a:ext>
                  </a:extLst>
                </a:gridCol>
                <a:gridCol w="2406049">
                  <a:extLst>
                    <a:ext uri="{9D8B030D-6E8A-4147-A177-3AD203B41FA5}">
                      <a16:colId xmlns:a16="http://schemas.microsoft.com/office/drawing/2014/main" val="20001"/>
                    </a:ext>
                  </a:extLst>
                </a:gridCol>
                <a:gridCol w="2406049">
                  <a:extLst>
                    <a:ext uri="{9D8B030D-6E8A-4147-A177-3AD203B41FA5}">
                      <a16:colId xmlns:a16="http://schemas.microsoft.com/office/drawing/2014/main" val="20002"/>
                    </a:ext>
                  </a:extLst>
                </a:gridCol>
                <a:gridCol w="2406049">
                  <a:extLst>
                    <a:ext uri="{9D8B030D-6E8A-4147-A177-3AD203B41FA5}">
                      <a16:colId xmlns:a16="http://schemas.microsoft.com/office/drawing/2014/main" val="20003"/>
                    </a:ext>
                  </a:extLst>
                </a:gridCol>
                <a:gridCol w="2406049">
                  <a:extLst>
                    <a:ext uri="{9D8B030D-6E8A-4147-A177-3AD203B41FA5}">
                      <a16:colId xmlns:a16="http://schemas.microsoft.com/office/drawing/2014/main" val="20004"/>
                    </a:ext>
                  </a:extLst>
                </a:gridCol>
              </a:tblGrid>
              <a:tr h="1152102">
                <a:tc>
                  <a:txBody>
                    <a:bodyPr/>
                    <a:lstStyle/>
                    <a:p>
                      <a:pPr marL="0" lvl="0" indent="0" algn="l" rtl="0">
                        <a:spcBef>
                          <a:spcPts val="0"/>
                        </a:spcBef>
                        <a:spcAft>
                          <a:spcPts val="0"/>
                        </a:spcAft>
                        <a:buNone/>
                      </a:pPr>
                      <a:r>
                        <a:rPr lang="en-US" sz="2900" b="1">
                          <a:latin typeface="Century Gothic"/>
                          <a:ea typeface="Century Gothic"/>
                          <a:cs typeface="Century Gothic"/>
                          <a:sym typeface="Century Gothic"/>
                        </a:rPr>
                        <a:t>      ELA</a:t>
                      </a: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2900" b="1">
                          <a:latin typeface="Century Gothic"/>
                          <a:ea typeface="Century Gothic"/>
                          <a:cs typeface="Century Gothic"/>
                          <a:sym typeface="Century Gothic"/>
                        </a:rPr>
                        <a:t>Reading</a:t>
                      </a: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2900" b="1">
                          <a:latin typeface="Century Gothic"/>
                          <a:ea typeface="Century Gothic"/>
                          <a:cs typeface="Century Gothic"/>
                          <a:sym typeface="Century Gothic"/>
                        </a:rPr>
                        <a:t>Math</a:t>
                      </a: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2900" b="1">
                          <a:latin typeface="Century Gothic"/>
                          <a:ea typeface="Century Gothic"/>
                          <a:cs typeface="Century Gothic"/>
                          <a:sym typeface="Century Gothic"/>
                        </a:rPr>
                        <a:t>Science</a:t>
                      </a: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2900" b="1">
                          <a:latin typeface="Century Gothic"/>
                          <a:ea typeface="Century Gothic"/>
                          <a:cs typeface="Century Gothic"/>
                          <a:sym typeface="Century Gothic"/>
                        </a:rPr>
                        <a:t>Social Studies</a:t>
                      </a: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704046">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704046">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704046">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704046">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r h="992082">
                <a:tc>
                  <a:txBody>
                    <a:bodyPr/>
                    <a:lstStyle/>
                    <a:p>
                      <a:pPr marL="0" lvl="0" indent="0" algn="ctr" rtl="0">
                        <a:spcBef>
                          <a:spcPts val="0"/>
                        </a:spcBef>
                        <a:spcAft>
                          <a:spcPts val="0"/>
                        </a:spcAft>
                        <a:buNone/>
                      </a:pPr>
                      <a:r>
                        <a:rPr lang="en-US" sz="2400" b="1">
                          <a:latin typeface="Century Gothic"/>
                          <a:ea typeface="Century Gothic"/>
                          <a:cs typeface="Century Gothic"/>
                          <a:sym typeface="Century Gothic"/>
                        </a:rPr>
                        <a:t>Wit &amp; Wisdom</a:t>
                      </a:r>
                      <a:endParaRPr sz="24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2400" b="1">
                          <a:latin typeface="Century Gothic"/>
                          <a:ea typeface="Century Gothic"/>
                          <a:cs typeface="Century Gothic"/>
                          <a:sym typeface="Century Gothic"/>
                        </a:rPr>
                        <a:t>Lexia Core 5</a:t>
                      </a:r>
                      <a:endParaRPr sz="24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2400" b="1">
                          <a:latin typeface="Century Gothic"/>
                          <a:ea typeface="Century Gothic"/>
                          <a:cs typeface="Century Gothic"/>
                          <a:sym typeface="Century Gothic"/>
                        </a:rPr>
                        <a:t>Eureka &amp; </a:t>
                      </a:r>
                      <a:endParaRPr sz="2400" b="1">
                        <a:latin typeface="Century Gothic"/>
                        <a:ea typeface="Century Gothic"/>
                        <a:cs typeface="Century Gothic"/>
                        <a:sym typeface="Century Gothic"/>
                      </a:endParaRPr>
                    </a:p>
                    <a:p>
                      <a:pPr marL="0" lvl="0" indent="0" algn="ctr" rtl="0">
                        <a:spcBef>
                          <a:spcPts val="0"/>
                        </a:spcBef>
                        <a:spcAft>
                          <a:spcPts val="0"/>
                        </a:spcAft>
                        <a:buNone/>
                      </a:pPr>
                      <a:r>
                        <a:rPr lang="en-US" sz="2400" b="1">
                          <a:latin typeface="Century Gothic"/>
                          <a:ea typeface="Century Gothic"/>
                          <a:cs typeface="Century Gothic"/>
                          <a:sym typeface="Century Gothic"/>
                        </a:rPr>
                        <a:t>Big Ideas</a:t>
                      </a:r>
                      <a:endParaRPr sz="24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2400" b="1">
                          <a:latin typeface="Century Gothic"/>
                          <a:ea typeface="Century Gothic"/>
                          <a:cs typeface="Century Gothic"/>
                          <a:sym typeface="Century Gothic"/>
                        </a:rPr>
                        <a:t>StemScopes</a:t>
                      </a:r>
                      <a:endParaRPr sz="24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2400" b="1">
                          <a:latin typeface="Century Gothic"/>
                          <a:ea typeface="Century Gothic"/>
                          <a:cs typeface="Century Gothic"/>
                          <a:sym typeface="Century Gothic"/>
                        </a:rPr>
                        <a:t>Core Knowledge</a:t>
                      </a:r>
                      <a:endParaRPr sz="24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266" name="Google Shape;266;g1e81677d6c9_0_0"/>
          <p:cNvPicPr preferRelativeResize="0"/>
          <p:nvPr/>
        </p:nvPicPr>
        <p:blipFill>
          <a:blip r:embed="rId4">
            <a:alphaModFix/>
          </a:blip>
          <a:stretch>
            <a:fillRect/>
          </a:stretch>
        </p:blipFill>
        <p:spPr>
          <a:xfrm>
            <a:off x="9232531" y="6669327"/>
            <a:ext cx="3553565" cy="817320"/>
          </a:xfrm>
          <a:prstGeom prst="rect">
            <a:avLst/>
          </a:prstGeom>
          <a:noFill/>
          <a:ln>
            <a:noFill/>
          </a:ln>
        </p:spPr>
      </p:pic>
      <p:pic>
        <p:nvPicPr>
          <p:cNvPr id="267" name="Google Shape;267;g1e81677d6c9_0_0"/>
          <p:cNvPicPr preferRelativeResize="0"/>
          <p:nvPr/>
        </p:nvPicPr>
        <p:blipFill rotWithShape="1">
          <a:blip r:embed="rId5">
            <a:alphaModFix/>
          </a:blip>
          <a:srcRect t="2798" r="31412" b="6924"/>
          <a:stretch/>
        </p:blipFill>
        <p:spPr>
          <a:xfrm>
            <a:off x="0" y="2777104"/>
            <a:ext cx="2541312" cy="2735633"/>
          </a:xfrm>
          <a:prstGeom prst="rect">
            <a:avLst/>
          </a:prstGeom>
          <a:noFill/>
          <a:ln>
            <a:noFill/>
          </a:ln>
        </p:spPr>
      </p:pic>
      <p:pic>
        <p:nvPicPr>
          <p:cNvPr id="268" name="Google Shape;268;g1e81677d6c9_0_0" descr="Lexia Core5 learning programme provided by ITECAU"/>
          <p:cNvPicPr preferRelativeResize="0"/>
          <p:nvPr/>
        </p:nvPicPr>
        <p:blipFill>
          <a:blip r:embed="rId6">
            <a:alphaModFix/>
          </a:blip>
          <a:stretch>
            <a:fillRect/>
          </a:stretch>
        </p:blipFill>
        <p:spPr>
          <a:xfrm>
            <a:off x="2842368" y="3566651"/>
            <a:ext cx="2541315" cy="1156526"/>
          </a:xfrm>
          <a:prstGeom prst="rect">
            <a:avLst/>
          </a:prstGeom>
          <a:noFill/>
          <a:ln>
            <a:noFill/>
          </a:ln>
        </p:spPr>
      </p:pic>
      <p:pic>
        <p:nvPicPr>
          <p:cNvPr id="269" name="Google Shape;269;g1e81677d6c9_0_0" descr="Eureka Math | Educators"/>
          <p:cNvPicPr preferRelativeResize="0"/>
          <p:nvPr/>
        </p:nvPicPr>
        <p:blipFill>
          <a:blip r:embed="rId7">
            <a:alphaModFix/>
          </a:blip>
          <a:stretch>
            <a:fillRect/>
          </a:stretch>
        </p:blipFill>
        <p:spPr>
          <a:xfrm>
            <a:off x="5544158" y="2341887"/>
            <a:ext cx="1729784" cy="2306370"/>
          </a:xfrm>
          <a:prstGeom prst="rect">
            <a:avLst/>
          </a:prstGeom>
          <a:noFill/>
          <a:ln>
            <a:noFill/>
          </a:ln>
        </p:spPr>
      </p:pic>
      <p:pic>
        <p:nvPicPr>
          <p:cNvPr id="270" name="Google Shape;270;g1e81677d6c9_0_0" descr="StemScopes – St. Agnes Catholic School"/>
          <p:cNvPicPr preferRelativeResize="0"/>
          <p:nvPr/>
        </p:nvPicPr>
        <p:blipFill>
          <a:blip r:embed="rId8">
            <a:alphaModFix/>
          </a:blip>
          <a:stretch>
            <a:fillRect/>
          </a:stretch>
        </p:blipFill>
        <p:spPr>
          <a:xfrm>
            <a:off x="7434420" y="2983358"/>
            <a:ext cx="2354100" cy="2354100"/>
          </a:xfrm>
          <a:prstGeom prst="rect">
            <a:avLst/>
          </a:prstGeom>
          <a:noFill/>
          <a:ln>
            <a:noFill/>
          </a:ln>
        </p:spPr>
      </p:pic>
      <p:pic>
        <p:nvPicPr>
          <p:cNvPr id="271" name="Google Shape;271;g1e81677d6c9_0_0" descr="Core Knowledge Foundation | Building knowledge and community"/>
          <p:cNvPicPr preferRelativeResize="0"/>
          <p:nvPr/>
        </p:nvPicPr>
        <p:blipFill rotWithShape="1">
          <a:blip r:embed="rId9">
            <a:alphaModFix/>
          </a:blip>
          <a:srcRect l="11219" t="17514" r="10868" b="17882"/>
          <a:stretch/>
        </p:blipFill>
        <p:spPr>
          <a:xfrm>
            <a:off x="10018575" y="3224910"/>
            <a:ext cx="2541315" cy="2107195"/>
          </a:xfrm>
          <a:prstGeom prst="rect">
            <a:avLst/>
          </a:prstGeom>
          <a:noFill/>
          <a:ln>
            <a:noFill/>
          </a:ln>
        </p:spPr>
      </p:pic>
      <p:pic>
        <p:nvPicPr>
          <p:cNvPr id="272" name="Google Shape;272;g1e81677d6c9_0_0"/>
          <p:cNvPicPr preferRelativeResize="0"/>
          <p:nvPr/>
        </p:nvPicPr>
        <p:blipFill>
          <a:blip r:embed="rId10">
            <a:alphaModFix/>
          </a:blip>
          <a:stretch>
            <a:fillRect/>
          </a:stretch>
        </p:blipFill>
        <p:spPr>
          <a:xfrm>
            <a:off x="5840757" y="4648264"/>
            <a:ext cx="1203589" cy="1203589"/>
          </a:xfrm>
          <a:prstGeom prst="rect">
            <a:avLst/>
          </a:prstGeom>
          <a:noFill/>
          <a:ln>
            <a:noFill/>
          </a:ln>
        </p:spPr>
      </p:pic>
      <p:pic>
        <p:nvPicPr>
          <p:cNvPr id="273" name="Google Shape;273;g1e81677d6c9_0_0" descr="A picture containing shirt&#10;&#10;Description automatically generated"/>
          <p:cNvPicPr preferRelativeResize="0"/>
          <p:nvPr/>
        </p:nvPicPr>
        <p:blipFill rotWithShape="1">
          <a:blip r:embed="rId11">
            <a:alphaModFix/>
          </a:blip>
          <a:srcRect l="5347" t="22223" r="76839" b="33805"/>
          <a:stretch/>
        </p:blipFill>
        <p:spPr>
          <a:xfrm>
            <a:off x="33986" y="285750"/>
            <a:ext cx="654993" cy="90954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1e81677d6c9_0_6520"/>
          <p:cNvSpPr txBox="1">
            <a:spLocks noGrp="1"/>
          </p:cNvSpPr>
          <p:nvPr>
            <p:ph type="title"/>
          </p:nvPr>
        </p:nvSpPr>
        <p:spPr>
          <a:xfrm>
            <a:off x="394415" y="285750"/>
            <a:ext cx="5663385" cy="1044225"/>
          </a:xfrm>
          <a:prstGeom prst="rect">
            <a:avLst/>
          </a:prstGeom>
          <a:effectLst>
            <a:outerShdw blurRad="57150" dist="19050" dir="5400000" algn="bl" rotWithShape="0">
              <a:srgbClr val="000000">
                <a:alpha val="50000"/>
              </a:srgbClr>
            </a:outerShdw>
          </a:effectLst>
        </p:spPr>
        <p:txBody>
          <a:bodyPr spcFirstLastPara="1" wrap="square" lIns="95996" tIns="47985" rIns="95996" bIns="47985" anchor="ctr" anchorCtr="0">
            <a:noAutofit/>
          </a:bodyPr>
          <a:lstStyle/>
          <a:p>
            <a:pPr>
              <a:buSzPts val="1300"/>
            </a:pPr>
            <a:r>
              <a:rPr lang="en-US" sz="4200" b="1">
                <a:solidFill>
                  <a:srgbClr val="2C4878"/>
                </a:solidFill>
                <a:latin typeface="Century Gothic"/>
                <a:ea typeface="Century Gothic"/>
                <a:cs typeface="Century Gothic"/>
                <a:sym typeface="Century Gothic"/>
              </a:rPr>
              <a:t>Our Digital Programs</a:t>
            </a:r>
            <a:endParaRPr sz="4200" b="1">
              <a:solidFill>
                <a:srgbClr val="2C4878"/>
              </a:solidFill>
              <a:latin typeface="Century Gothic"/>
              <a:ea typeface="Century Gothic"/>
              <a:cs typeface="Century Gothic"/>
              <a:sym typeface="Century Gothic"/>
            </a:endParaRPr>
          </a:p>
        </p:txBody>
      </p:sp>
      <p:sp>
        <p:nvSpPr>
          <p:cNvPr id="279" name="Google Shape;279;g1e81677d6c9_0_6520"/>
          <p:cNvSpPr/>
          <p:nvPr/>
        </p:nvSpPr>
        <p:spPr>
          <a:xfrm>
            <a:off x="0" y="6442530"/>
            <a:ext cx="1815660" cy="1044225"/>
          </a:xfrm>
          <a:prstGeom prst="rect">
            <a:avLst/>
          </a:prstGeom>
          <a:solidFill>
            <a:srgbClr val="FFFFFF">
              <a:alpha val="89800"/>
            </a:srgbClr>
          </a:solidFill>
          <a:ln>
            <a:noFill/>
          </a:ln>
        </p:spPr>
        <p:txBody>
          <a:bodyPr spcFirstLastPara="1" wrap="square" lIns="127995" tIns="127995" rIns="127995" bIns="127995" anchor="ctr" anchorCtr="0">
            <a:noAutofit/>
          </a:bodyPr>
          <a:lstStyle/>
          <a:p>
            <a:pPr algn="l" rtl="0"/>
            <a:endParaRPr/>
          </a:p>
        </p:txBody>
      </p:sp>
      <p:pic>
        <p:nvPicPr>
          <p:cNvPr id="280" name="Google Shape;280;g1e81677d6c9_0_6520"/>
          <p:cNvPicPr preferRelativeResize="0"/>
          <p:nvPr/>
        </p:nvPicPr>
        <p:blipFill>
          <a:blip r:embed="rId3">
            <a:alphaModFix/>
          </a:blip>
          <a:stretch>
            <a:fillRect/>
          </a:stretch>
        </p:blipFill>
        <p:spPr>
          <a:xfrm>
            <a:off x="11038073" y="325580"/>
            <a:ext cx="1748005" cy="964460"/>
          </a:xfrm>
          <a:prstGeom prst="rect">
            <a:avLst/>
          </a:prstGeom>
          <a:noFill/>
          <a:ln>
            <a:noFill/>
          </a:ln>
        </p:spPr>
      </p:pic>
      <p:sp>
        <p:nvSpPr>
          <p:cNvPr id="281" name="Google Shape;281;g1e81677d6c9_0_6520"/>
          <p:cNvSpPr/>
          <p:nvPr/>
        </p:nvSpPr>
        <p:spPr>
          <a:xfrm>
            <a:off x="9987180" y="6669522"/>
            <a:ext cx="2814525" cy="817425"/>
          </a:xfrm>
          <a:prstGeom prst="rect">
            <a:avLst/>
          </a:prstGeom>
          <a:solidFill>
            <a:srgbClr val="FFFFFF">
              <a:alpha val="89800"/>
            </a:srgbClr>
          </a:solidFill>
          <a:ln w="9525" cap="flat" cmpd="sng">
            <a:solidFill>
              <a:srgbClr val="FFFFFF"/>
            </a:solidFill>
            <a:prstDash val="solid"/>
            <a:round/>
            <a:headEnd type="none" w="sm" len="sm"/>
            <a:tailEnd type="none" w="sm" len="sm"/>
          </a:ln>
        </p:spPr>
        <p:txBody>
          <a:bodyPr spcFirstLastPara="1" wrap="square" lIns="127995" tIns="127995" rIns="127995" bIns="127995" anchor="ctr" anchorCtr="0">
            <a:noAutofit/>
          </a:bodyPr>
          <a:lstStyle/>
          <a:p>
            <a:pPr algn="l" rtl="0"/>
            <a:endParaRPr/>
          </a:p>
        </p:txBody>
      </p:sp>
      <p:graphicFrame>
        <p:nvGraphicFramePr>
          <p:cNvPr id="282" name="Google Shape;282;g1e81677d6c9_0_6520"/>
          <p:cNvGraphicFramePr/>
          <p:nvPr/>
        </p:nvGraphicFramePr>
        <p:xfrm>
          <a:off x="394415" y="1803665"/>
          <a:ext cx="12054000" cy="5568437"/>
        </p:xfrm>
        <a:graphic>
          <a:graphicData uri="http://schemas.openxmlformats.org/drawingml/2006/table">
            <a:tbl>
              <a:tblPr>
                <a:noFill/>
              </a:tblPr>
              <a:tblGrid>
                <a:gridCol w="3013500">
                  <a:extLst>
                    <a:ext uri="{9D8B030D-6E8A-4147-A177-3AD203B41FA5}">
                      <a16:colId xmlns:a16="http://schemas.microsoft.com/office/drawing/2014/main" val="20000"/>
                    </a:ext>
                  </a:extLst>
                </a:gridCol>
                <a:gridCol w="3013500">
                  <a:extLst>
                    <a:ext uri="{9D8B030D-6E8A-4147-A177-3AD203B41FA5}">
                      <a16:colId xmlns:a16="http://schemas.microsoft.com/office/drawing/2014/main" val="20001"/>
                    </a:ext>
                  </a:extLst>
                </a:gridCol>
                <a:gridCol w="3013500">
                  <a:extLst>
                    <a:ext uri="{9D8B030D-6E8A-4147-A177-3AD203B41FA5}">
                      <a16:colId xmlns:a16="http://schemas.microsoft.com/office/drawing/2014/main" val="20002"/>
                    </a:ext>
                  </a:extLst>
                </a:gridCol>
                <a:gridCol w="3013500">
                  <a:extLst>
                    <a:ext uri="{9D8B030D-6E8A-4147-A177-3AD203B41FA5}">
                      <a16:colId xmlns:a16="http://schemas.microsoft.com/office/drawing/2014/main" val="20003"/>
                    </a:ext>
                  </a:extLst>
                </a:gridCol>
              </a:tblGrid>
              <a:tr h="704051">
                <a:tc>
                  <a:txBody>
                    <a:bodyPr/>
                    <a:lstStyle/>
                    <a:p>
                      <a:pPr marL="0" lvl="0" indent="0" algn="ctr" rtl="0">
                        <a:spcBef>
                          <a:spcPts val="0"/>
                        </a:spcBef>
                        <a:spcAft>
                          <a:spcPts val="0"/>
                        </a:spcAft>
                        <a:buNone/>
                      </a:pPr>
                      <a:r>
                        <a:rPr lang="en-US" sz="2900" b="1">
                          <a:latin typeface="Century Gothic"/>
                          <a:ea typeface="Century Gothic"/>
                          <a:cs typeface="Century Gothic"/>
                          <a:sym typeface="Century Gothic"/>
                        </a:rPr>
                        <a:t>ELA</a:t>
                      </a: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2900" b="1">
                          <a:latin typeface="Century Gothic"/>
                          <a:ea typeface="Century Gothic"/>
                          <a:cs typeface="Century Gothic"/>
                          <a:sym typeface="Century Gothic"/>
                        </a:rPr>
                        <a:t>Reading</a:t>
                      </a: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2900" b="1">
                          <a:latin typeface="Century Gothic"/>
                          <a:ea typeface="Century Gothic"/>
                          <a:cs typeface="Century Gothic"/>
                          <a:sym typeface="Century Gothic"/>
                        </a:rPr>
                        <a:t>                 Math</a:t>
                      </a: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704051">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704051">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704051">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704051">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r h="704051">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9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5"/>
                  </a:ext>
                </a:extLst>
              </a:tr>
              <a:tr h="1344131">
                <a:tc>
                  <a:txBody>
                    <a:bodyPr/>
                    <a:lstStyle/>
                    <a:p>
                      <a:pPr marL="0" lvl="0" indent="0" algn="ctr" rtl="0">
                        <a:spcBef>
                          <a:spcPts val="0"/>
                        </a:spcBef>
                        <a:spcAft>
                          <a:spcPts val="0"/>
                        </a:spcAft>
                        <a:buNone/>
                      </a:pPr>
                      <a:r>
                        <a:rPr lang="en-US" sz="2400" b="1">
                          <a:latin typeface="Century Gothic"/>
                          <a:ea typeface="Century Gothic"/>
                          <a:cs typeface="Century Gothic"/>
                          <a:sym typeface="Century Gothic"/>
                        </a:rPr>
                        <a:t>IStation</a:t>
                      </a:r>
                      <a:endParaRPr sz="24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2400" b="1">
                          <a:latin typeface="Century Gothic"/>
                          <a:ea typeface="Century Gothic"/>
                          <a:cs typeface="Century Gothic"/>
                          <a:sym typeface="Century Gothic"/>
                        </a:rPr>
                        <a:t>Lexia</a:t>
                      </a:r>
                      <a:endParaRPr sz="24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500"/>
                        <a:buFont typeface="Arial"/>
                        <a:buNone/>
                      </a:pPr>
                      <a:r>
                        <a:rPr lang="en-US" sz="2400" b="1">
                          <a:solidFill>
                            <a:schemeClr val="dk1"/>
                          </a:solidFill>
                          <a:latin typeface="Century Gothic"/>
                          <a:ea typeface="Century Gothic"/>
                          <a:cs typeface="Century Gothic"/>
                          <a:sym typeface="Century Gothic"/>
                        </a:rPr>
                        <a:t>Eureka Equip</a:t>
                      </a:r>
                      <a:endParaRPr sz="2400" b="1">
                        <a:solidFill>
                          <a:schemeClr val="dk1"/>
                        </a:solidFill>
                        <a:latin typeface="Century Gothic"/>
                        <a:ea typeface="Century Gothic"/>
                        <a:cs typeface="Century Gothic"/>
                        <a:sym typeface="Century Gothic"/>
                      </a:endParaRPr>
                    </a:p>
                    <a:p>
                      <a:pPr marL="0" lvl="0" indent="0" algn="ctr" rtl="0">
                        <a:spcBef>
                          <a:spcPts val="0"/>
                        </a:spcBef>
                        <a:spcAft>
                          <a:spcPts val="0"/>
                        </a:spcAft>
                        <a:buClr>
                          <a:schemeClr val="dk1"/>
                        </a:buClr>
                        <a:buSzPts val="1500"/>
                        <a:buFont typeface="Arial"/>
                        <a:buNone/>
                      </a:pPr>
                      <a:r>
                        <a:rPr lang="en-US" sz="2400" b="1">
                          <a:solidFill>
                            <a:schemeClr val="dk1"/>
                          </a:solidFill>
                          <a:latin typeface="Century Gothic"/>
                          <a:ea typeface="Century Gothic"/>
                          <a:cs typeface="Century Gothic"/>
                          <a:sym typeface="Century Gothic"/>
                        </a:rPr>
                        <a:t>&amp; istation</a:t>
                      </a:r>
                      <a:endParaRPr sz="24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400" b="1">
                        <a:latin typeface="Century Gothic"/>
                        <a:ea typeface="Century Gothic"/>
                        <a:cs typeface="Century Gothic"/>
                        <a:sym typeface="Century Gothic"/>
                      </a:endParaRPr>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83" name="Google Shape;283;g1e81677d6c9_0_6520"/>
          <p:cNvSpPr/>
          <p:nvPr/>
        </p:nvSpPr>
        <p:spPr>
          <a:xfrm>
            <a:off x="9185680" y="6669330"/>
            <a:ext cx="3647385" cy="817425"/>
          </a:xfrm>
          <a:prstGeom prst="rect">
            <a:avLst/>
          </a:prstGeom>
          <a:solidFill>
            <a:srgbClr val="FFFFFF">
              <a:alpha val="89800"/>
            </a:srgbClr>
          </a:solidFill>
          <a:ln w="9525" cap="flat" cmpd="sng">
            <a:solidFill>
              <a:srgbClr val="FFFFFF"/>
            </a:solidFill>
            <a:prstDash val="solid"/>
            <a:round/>
            <a:headEnd type="none" w="sm" len="sm"/>
            <a:tailEnd type="none" w="sm" len="sm"/>
          </a:ln>
        </p:spPr>
        <p:txBody>
          <a:bodyPr spcFirstLastPara="1" wrap="square" lIns="127995" tIns="127995" rIns="127995" bIns="127995" anchor="ctr" anchorCtr="0">
            <a:noAutofit/>
          </a:bodyPr>
          <a:lstStyle/>
          <a:p>
            <a:pPr algn="l" rtl="0"/>
            <a:endParaRPr/>
          </a:p>
        </p:txBody>
      </p:sp>
      <p:pic>
        <p:nvPicPr>
          <p:cNvPr id="284" name="Google Shape;284;g1e81677d6c9_0_6520"/>
          <p:cNvPicPr preferRelativeResize="0"/>
          <p:nvPr/>
        </p:nvPicPr>
        <p:blipFill>
          <a:blip r:embed="rId4">
            <a:alphaModFix/>
          </a:blip>
          <a:stretch>
            <a:fillRect/>
          </a:stretch>
        </p:blipFill>
        <p:spPr>
          <a:xfrm>
            <a:off x="9232531" y="6669327"/>
            <a:ext cx="3553565" cy="817320"/>
          </a:xfrm>
          <a:prstGeom prst="rect">
            <a:avLst/>
          </a:prstGeom>
          <a:noFill/>
          <a:ln>
            <a:noFill/>
          </a:ln>
        </p:spPr>
      </p:pic>
      <p:pic>
        <p:nvPicPr>
          <p:cNvPr id="285" name="Google Shape;285;g1e81677d6c9_0_6520" descr="Math — TexasHomeLearning"/>
          <p:cNvPicPr preferRelativeResize="0"/>
          <p:nvPr/>
        </p:nvPicPr>
        <p:blipFill rotWithShape="1">
          <a:blip r:embed="rId5">
            <a:alphaModFix/>
          </a:blip>
          <a:srcRect l="7217" r="10199"/>
          <a:stretch/>
        </p:blipFill>
        <p:spPr>
          <a:xfrm>
            <a:off x="6435695" y="2974800"/>
            <a:ext cx="3105900" cy="2286620"/>
          </a:xfrm>
          <a:prstGeom prst="rect">
            <a:avLst/>
          </a:prstGeom>
          <a:noFill/>
          <a:ln>
            <a:noFill/>
          </a:ln>
        </p:spPr>
      </p:pic>
      <p:pic>
        <p:nvPicPr>
          <p:cNvPr id="286" name="Google Shape;286;g1e81677d6c9_0_6520" descr="Lexia Core5 learning programme provided by ITECAU"/>
          <p:cNvPicPr preferRelativeResize="0"/>
          <p:nvPr/>
        </p:nvPicPr>
        <p:blipFill>
          <a:blip r:embed="rId6">
            <a:alphaModFix/>
          </a:blip>
          <a:stretch>
            <a:fillRect/>
          </a:stretch>
        </p:blipFill>
        <p:spPr>
          <a:xfrm>
            <a:off x="3404134" y="3482020"/>
            <a:ext cx="2795449" cy="1272180"/>
          </a:xfrm>
          <a:prstGeom prst="rect">
            <a:avLst/>
          </a:prstGeom>
          <a:noFill/>
          <a:ln>
            <a:noFill/>
          </a:ln>
        </p:spPr>
      </p:pic>
      <p:pic>
        <p:nvPicPr>
          <p:cNvPr id="287" name="Google Shape;287;g1e81677d6c9_0_6520" descr="Istation launches new logo and website"/>
          <p:cNvPicPr preferRelativeResize="0"/>
          <p:nvPr/>
        </p:nvPicPr>
        <p:blipFill>
          <a:blip r:embed="rId7">
            <a:alphaModFix/>
          </a:blip>
          <a:stretch>
            <a:fillRect/>
          </a:stretch>
        </p:blipFill>
        <p:spPr>
          <a:xfrm>
            <a:off x="394414" y="2855768"/>
            <a:ext cx="2773611" cy="2773570"/>
          </a:xfrm>
          <a:prstGeom prst="rect">
            <a:avLst/>
          </a:prstGeom>
          <a:noFill/>
          <a:ln>
            <a:noFill/>
          </a:ln>
        </p:spPr>
      </p:pic>
      <p:pic>
        <p:nvPicPr>
          <p:cNvPr id="288" name="Google Shape;288;g1e81677d6c9_0_6520"/>
          <p:cNvPicPr preferRelativeResize="0"/>
          <p:nvPr/>
        </p:nvPicPr>
        <p:blipFill>
          <a:blip r:embed="rId8">
            <a:alphaModFix/>
          </a:blip>
          <a:stretch>
            <a:fillRect/>
          </a:stretch>
        </p:blipFill>
        <p:spPr>
          <a:xfrm>
            <a:off x="9777681" y="3342848"/>
            <a:ext cx="2814525" cy="746711"/>
          </a:xfrm>
          <a:prstGeom prst="rect">
            <a:avLst/>
          </a:prstGeom>
          <a:noFill/>
          <a:ln>
            <a:noFill/>
          </a:ln>
        </p:spPr>
      </p:pic>
      <p:pic>
        <p:nvPicPr>
          <p:cNvPr id="289" name="Google Shape;289;g1e81677d6c9_0_6520" descr="A picture containing shirt&#10;&#10;Description automatically generated"/>
          <p:cNvPicPr preferRelativeResize="0"/>
          <p:nvPr/>
        </p:nvPicPr>
        <p:blipFill rotWithShape="1">
          <a:blip r:embed="rId9">
            <a:alphaModFix/>
          </a:blip>
          <a:srcRect l="5347" t="22223" r="76839" b="33805"/>
          <a:stretch/>
        </p:blipFill>
        <p:spPr>
          <a:xfrm>
            <a:off x="33982" y="285750"/>
            <a:ext cx="537732" cy="74669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84832" cy="7772400"/>
          </a:xfrm>
          <a:prstGeom prst="rect">
            <a:avLst/>
          </a:prstGeom>
        </p:spPr>
      </p:pic>
      <p:pic>
        <p:nvPicPr>
          <p:cNvPr id="6" name="Picture 5" descr="A close up of a black background&#10;&#10;Description automatically generated">
            <a:extLst>
              <a:ext uri="{FF2B5EF4-FFF2-40B4-BE49-F238E27FC236}">
                <a16:creationId xmlns:a16="http://schemas.microsoft.com/office/drawing/2014/main" id="{D7BB21C1-CAC7-AE0D-D5B3-73981F78D8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2328" y="6638358"/>
            <a:ext cx="1096361" cy="1096361"/>
          </a:xfrm>
          <a:prstGeom prst="rect">
            <a:avLst/>
          </a:prstGeom>
        </p:spPr>
      </p:pic>
      <p:pic>
        <p:nvPicPr>
          <p:cNvPr id="7" name="Picture 6">
            <a:extLst>
              <a:ext uri="{FF2B5EF4-FFF2-40B4-BE49-F238E27FC236}">
                <a16:creationId xmlns:a16="http://schemas.microsoft.com/office/drawing/2014/main" id="{87DC0F29-7F6F-11C3-6010-E5D5CE96AA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0535060" y="6638358"/>
            <a:ext cx="1633705" cy="1013946"/>
          </a:xfrm>
          <a:prstGeom prst="rect">
            <a:avLst/>
          </a:prstGeom>
        </p:spPr>
      </p:pic>
      <p:sp>
        <p:nvSpPr>
          <p:cNvPr id="5" name="Rectangle 4">
            <a:extLst>
              <a:ext uri="{FF2B5EF4-FFF2-40B4-BE49-F238E27FC236}">
                <a16:creationId xmlns:a16="http://schemas.microsoft.com/office/drawing/2014/main" id="{BCA8A07F-8859-FD95-2BC3-4AEB25C809C6}"/>
              </a:ext>
            </a:extLst>
          </p:cNvPr>
          <p:cNvSpPr/>
          <p:nvPr/>
        </p:nvSpPr>
        <p:spPr>
          <a:xfrm>
            <a:off x="3469183" y="304800"/>
            <a:ext cx="7162800" cy="1200329"/>
          </a:xfrm>
          <a:prstGeom prst="rect">
            <a:avLst/>
          </a:prstGeom>
        </p:spPr>
        <p:txBody>
          <a:bodyPr wrap="square">
            <a:spAutoFit/>
          </a:bodyPr>
          <a:lstStyle/>
          <a:p>
            <a:pPr algn="ctr"/>
            <a:r>
              <a:rPr lang="en-US" sz="3600" b="1" dirty="0">
                <a:solidFill>
                  <a:schemeClr val="accent1">
                    <a:lumMod val="50000"/>
                  </a:schemeClr>
                </a:solidFill>
              </a:rPr>
              <a:t>How is the school evaluating </a:t>
            </a:r>
          </a:p>
          <a:p>
            <a:pPr algn="ctr"/>
            <a:r>
              <a:rPr lang="en-US" sz="3600" b="1" dirty="0">
                <a:solidFill>
                  <a:schemeClr val="accent1">
                    <a:lumMod val="50000"/>
                  </a:schemeClr>
                </a:solidFill>
              </a:rPr>
              <a:t>my child’s achievement?</a:t>
            </a:r>
            <a:endParaRPr lang="en-US" sz="3600" dirty="0">
              <a:solidFill>
                <a:schemeClr val="accent1">
                  <a:lumMod val="50000"/>
                </a:schemeClr>
              </a:solidFill>
            </a:endParaRPr>
          </a:p>
        </p:txBody>
      </p:sp>
      <p:sp>
        <p:nvSpPr>
          <p:cNvPr id="8" name="Rectangle 7">
            <a:extLst>
              <a:ext uri="{FF2B5EF4-FFF2-40B4-BE49-F238E27FC236}">
                <a16:creationId xmlns:a16="http://schemas.microsoft.com/office/drawing/2014/main" id="{A111A178-4A4F-DA08-C5D5-30373E068B57}"/>
              </a:ext>
            </a:extLst>
          </p:cNvPr>
          <p:cNvSpPr/>
          <p:nvPr/>
        </p:nvSpPr>
        <p:spPr>
          <a:xfrm>
            <a:off x="2292911" y="1752600"/>
            <a:ext cx="10208489" cy="2643672"/>
          </a:xfrm>
          <a:prstGeom prst="rect">
            <a:avLst/>
          </a:prstGeom>
        </p:spPr>
        <p:txBody>
          <a:bodyPr wrap="square" lIns="91440" tIns="45720" rIns="91440" bIns="45720" anchor="t">
            <a:spAutoFit/>
          </a:bodyPr>
          <a:lstStyle/>
          <a:p>
            <a:pPr>
              <a:lnSpc>
                <a:spcPct val="120000"/>
              </a:lnSpc>
              <a:buFont typeface="Wingdings" panose="05000000000000000000" pitchFamily="2" charset="2"/>
              <a:buChar char="Ø"/>
            </a:pPr>
            <a:r>
              <a:rPr lang="en-US" sz="2000" dirty="0">
                <a:solidFill>
                  <a:schemeClr val="accent1">
                    <a:lumMod val="50000"/>
                  </a:schemeClr>
                </a:solidFill>
              </a:rPr>
              <a:t>  Entry/exit placement tests for English as a Second Language (ESOL) </a:t>
            </a:r>
          </a:p>
          <a:p>
            <a:pPr>
              <a:lnSpc>
                <a:spcPct val="120000"/>
              </a:lnSpc>
              <a:buFont typeface="Wingdings" panose="05000000000000000000" pitchFamily="2" charset="2"/>
              <a:buChar char="Ø"/>
            </a:pPr>
            <a:r>
              <a:rPr lang="en-US" sz="2000" dirty="0">
                <a:solidFill>
                  <a:schemeClr val="accent1">
                    <a:lumMod val="50000"/>
                  </a:schemeClr>
                </a:solidFill>
              </a:rPr>
              <a:t>  STAR/Renaissance (Grades K-2)  </a:t>
            </a:r>
            <a:endParaRPr lang="en-US" sz="2000" dirty="0">
              <a:solidFill>
                <a:schemeClr val="accent1">
                  <a:lumMod val="50000"/>
                </a:schemeClr>
              </a:solidFill>
              <a:cs typeface="Calibri"/>
            </a:endParaRPr>
          </a:p>
          <a:p>
            <a:pPr>
              <a:lnSpc>
                <a:spcPct val="120000"/>
              </a:lnSpc>
              <a:buFont typeface="Wingdings" panose="05000000000000000000" pitchFamily="2" charset="2"/>
              <a:buChar char="Ø"/>
            </a:pPr>
            <a:r>
              <a:rPr lang="en-US" sz="2000" dirty="0">
                <a:solidFill>
                  <a:schemeClr val="accent1">
                    <a:lumMod val="50000"/>
                  </a:schemeClr>
                </a:solidFill>
                <a:ea typeface="+mn-lt"/>
                <a:cs typeface="+mn-lt"/>
              </a:rPr>
              <a:t>  FAST Reading Progress Monitoring (Grades 3-5)</a:t>
            </a:r>
          </a:p>
          <a:p>
            <a:pPr>
              <a:lnSpc>
                <a:spcPct val="120000"/>
              </a:lnSpc>
              <a:buFont typeface="Wingdings" panose="05000000000000000000" pitchFamily="2" charset="2"/>
              <a:buChar char="Ø"/>
            </a:pPr>
            <a:r>
              <a:rPr lang="en-US" sz="2000" dirty="0">
                <a:solidFill>
                  <a:schemeClr val="accent1">
                    <a:lumMod val="50000"/>
                  </a:schemeClr>
                </a:solidFill>
                <a:ea typeface="+mn-lt"/>
                <a:cs typeface="+mn-lt"/>
              </a:rPr>
              <a:t>  FAST Reading Progress Monitoring (Grades 3-5)</a:t>
            </a:r>
            <a:r>
              <a:rPr lang="en-US" sz="2000" dirty="0">
                <a:solidFill>
                  <a:schemeClr val="accent1">
                    <a:lumMod val="50000"/>
                  </a:schemeClr>
                </a:solidFill>
              </a:rPr>
              <a:t>	</a:t>
            </a:r>
            <a:endParaRPr lang="en-US" sz="2000" dirty="0">
              <a:solidFill>
                <a:schemeClr val="accent1">
                  <a:lumMod val="50000"/>
                </a:schemeClr>
              </a:solidFill>
              <a:ea typeface="Calibri"/>
              <a:cs typeface="Calibri"/>
            </a:endParaRPr>
          </a:p>
          <a:p>
            <a:pPr>
              <a:lnSpc>
                <a:spcPct val="120000"/>
              </a:lnSpc>
              <a:buFont typeface="Wingdings" panose="05000000000000000000" pitchFamily="2" charset="2"/>
              <a:buChar char="Ø"/>
            </a:pPr>
            <a:r>
              <a:rPr lang="en-US" sz="2000" dirty="0">
                <a:solidFill>
                  <a:schemeClr val="accent1">
                    <a:lumMod val="50000"/>
                  </a:schemeClr>
                </a:solidFill>
              </a:rPr>
              <a:t>  Next Generation Sunshine State Standards (NGSSS) FCAT 2.0 Science Assessment  (Grades 5)</a:t>
            </a:r>
            <a:endParaRPr lang="en-US" sz="2000" dirty="0">
              <a:solidFill>
                <a:schemeClr val="accent1">
                  <a:lumMod val="50000"/>
                </a:schemeClr>
              </a:solidFill>
              <a:ea typeface="Calibri"/>
              <a:cs typeface="Calibri"/>
            </a:endParaRPr>
          </a:p>
          <a:p>
            <a:pPr marL="342900" indent="-342900">
              <a:lnSpc>
                <a:spcPct val="120000"/>
              </a:lnSpc>
              <a:buFont typeface="Wingdings"/>
              <a:buChar char="Ø"/>
            </a:pPr>
            <a:endParaRPr lang="en-US" sz="2000" dirty="0">
              <a:solidFill>
                <a:schemeClr val="accent1">
                  <a:lumMod val="50000"/>
                </a:schemeClr>
              </a:solidFill>
              <a:ea typeface="Calibri"/>
              <a:cs typeface="Calibri"/>
            </a:endParaRPr>
          </a:p>
        </p:txBody>
      </p:sp>
    </p:spTree>
    <p:extLst>
      <p:ext uri="{BB962C8B-B14F-4D97-AF65-F5344CB8AC3E}">
        <p14:creationId xmlns:p14="http://schemas.microsoft.com/office/powerpoint/2010/main" val="3579412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599" cy="7772399"/>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EB77DBE1-7600-4CE7-3EEE-54CDB578E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1649" y="6248400"/>
            <a:ext cx="1282846" cy="1282846"/>
          </a:xfrm>
          <a:prstGeom prst="rect">
            <a:avLst/>
          </a:prstGeom>
        </p:spPr>
      </p:pic>
      <p:pic>
        <p:nvPicPr>
          <p:cNvPr id="4" name="Picture 3">
            <a:extLst>
              <a:ext uri="{FF2B5EF4-FFF2-40B4-BE49-F238E27FC236}">
                <a16:creationId xmlns:a16="http://schemas.microsoft.com/office/drawing/2014/main" id="{5C599C98-4C52-E58B-8807-E832ACFF3E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0634495" y="6248400"/>
            <a:ext cx="1964418" cy="1219200"/>
          </a:xfrm>
          <a:prstGeom prst="rect">
            <a:avLst/>
          </a:prstGeom>
        </p:spPr>
      </p:pic>
      <p:sp>
        <p:nvSpPr>
          <p:cNvPr id="6" name="Rectangle 5">
            <a:extLst>
              <a:ext uri="{FF2B5EF4-FFF2-40B4-BE49-F238E27FC236}">
                <a16:creationId xmlns:a16="http://schemas.microsoft.com/office/drawing/2014/main" id="{D5E196D6-E10F-BBA8-57A1-5B06F0880BD5}"/>
              </a:ext>
            </a:extLst>
          </p:cNvPr>
          <p:cNvSpPr/>
          <p:nvPr/>
        </p:nvSpPr>
        <p:spPr>
          <a:xfrm>
            <a:off x="533400" y="404077"/>
            <a:ext cx="7391400" cy="1077218"/>
          </a:xfrm>
          <a:prstGeom prst="rect">
            <a:avLst/>
          </a:prstGeom>
        </p:spPr>
        <p:txBody>
          <a:bodyPr wrap="square">
            <a:spAutoFit/>
          </a:bodyPr>
          <a:lstStyle/>
          <a:p>
            <a:pPr algn="l"/>
            <a:r>
              <a:rPr lang="en-US" sz="3200" b="1" dirty="0">
                <a:solidFill>
                  <a:schemeClr val="accent1">
                    <a:lumMod val="50000"/>
                  </a:schemeClr>
                </a:solidFill>
              </a:rPr>
              <a:t>How do I request the qualifications of my child’s teachers?</a:t>
            </a:r>
            <a:endParaRPr lang="en-US" sz="3200" dirty="0">
              <a:solidFill>
                <a:schemeClr val="accent1">
                  <a:lumMod val="50000"/>
                </a:schemeClr>
              </a:solidFill>
            </a:endParaRPr>
          </a:p>
        </p:txBody>
      </p:sp>
      <p:sp>
        <p:nvSpPr>
          <p:cNvPr id="7" name="Rectangle 6">
            <a:extLst>
              <a:ext uri="{FF2B5EF4-FFF2-40B4-BE49-F238E27FC236}">
                <a16:creationId xmlns:a16="http://schemas.microsoft.com/office/drawing/2014/main" id="{87DC48C3-99CA-F248-A220-2B5728194B0B}"/>
              </a:ext>
            </a:extLst>
          </p:cNvPr>
          <p:cNvSpPr/>
          <p:nvPr/>
        </p:nvSpPr>
        <p:spPr>
          <a:xfrm>
            <a:off x="2540513" y="1752600"/>
            <a:ext cx="10058400" cy="3751668"/>
          </a:xfrm>
          <a:prstGeom prst="rect">
            <a:avLst/>
          </a:prstGeom>
        </p:spPr>
        <p:txBody>
          <a:bodyPr wrap="square">
            <a:spAutoFit/>
          </a:bodyPr>
          <a:lstStyle/>
          <a:p>
            <a:pPr fontAlgn="auto">
              <a:lnSpc>
                <a:spcPct val="120000"/>
              </a:lnSpc>
              <a:spcBef>
                <a:spcPts val="0"/>
              </a:spcBef>
              <a:spcAft>
                <a:spcPts val="0"/>
              </a:spcAft>
              <a:buFont typeface="Wingdings" panose="05000000000000000000" pitchFamily="2" charset="2"/>
              <a:buChar char="Ø"/>
            </a:pPr>
            <a:r>
              <a:rPr lang="en-US" sz="2000" dirty="0">
                <a:solidFill>
                  <a:schemeClr val="accent1">
                    <a:lumMod val="50000"/>
                  </a:schemeClr>
                </a:solidFill>
              </a:rPr>
              <a:t>Title I parents/guardians have the right to request the qualifications of their child’s teachers.</a:t>
            </a:r>
          </a:p>
          <a:p>
            <a:pPr marL="948690" lvl="1" indent="-342900">
              <a:lnSpc>
                <a:spcPct val="120000"/>
              </a:lnSpc>
              <a:spcBef>
                <a:spcPts val="0"/>
              </a:spcBef>
              <a:buFont typeface="Arial" panose="020B0604020202020204" pitchFamily="34" charset="0"/>
              <a:buChar char="•"/>
            </a:pPr>
            <a:r>
              <a:rPr lang="en-US" sz="2000" dirty="0">
                <a:solidFill>
                  <a:schemeClr val="accent1">
                    <a:lumMod val="50000"/>
                  </a:schemeClr>
                </a:solidFill>
              </a:rPr>
              <a:t>The Title I Information booklet explains parents’ rights.</a:t>
            </a:r>
          </a:p>
          <a:p>
            <a:pPr fontAlgn="auto">
              <a:lnSpc>
                <a:spcPct val="120000"/>
              </a:lnSpc>
              <a:spcBef>
                <a:spcPts val="0"/>
              </a:spcBef>
              <a:spcAft>
                <a:spcPts val="0"/>
              </a:spcAft>
              <a:buFont typeface="Wingdings" panose="05000000000000000000" pitchFamily="2" charset="2"/>
              <a:buChar char="Ø"/>
            </a:pPr>
            <a:r>
              <a:rPr lang="en-US" sz="2000" dirty="0">
                <a:solidFill>
                  <a:schemeClr val="accent1">
                    <a:lumMod val="50000"/>
                  </a:schemeClr>
                </a:solidFill>
              </a:rPr>
              <a:t>To request qualifications:</a:t>
            </a:r>
          </a:p>
          <a:p>
            <a:pPr marL="948690" lvl="1" indent="-342900">
              <a:lnSpc>
                <a:spcPct val="120000"/>
              </a:lnSpc>
              <a:spcBef>
                <a:spcPts val="0"/>
              </a:spcBef>
              <a:buFont typeface="Arial" panose="020B0604020202020204" pitchFamily="34" charset="0"/>
              <a:buChar char="•"/>
            </a:pPr>
            <a:r>
              <a:rPr lang="en-US" sz="2000" dirty="0">
                <a:solidFill>
                  <a:schemeClr val="accent1">
                    <a:lumMod val="50000"/>
                  </a:schemeClr>
                </a:solidFill>
              </a:rPr>
              <a:t>Request from the principal in writing </a:t>
            </a:r>
          </a:p>
          <a:p>
            <a:pPr marL="948690" lvl="1" indent="-342900">
              <a:lnSpc>
                <a:spcPct val="120000"/>
              </a:lnSpc>
              <a:spcBef>
                <a:spcPts val="0"/>
              </a:spcBef>
              <a:buFont typeface="Arial" panose="020B0604020202020204" pitchFamily="34" charset="0"/>
              <a:buChar char="•"/>
            </a:pPr>
            <a:r>
              <a:rPr lang="en-US" sz="2000" dirty="0">
                <a:solidFill>
                  <a:schemeClr val="accent1">
                    <a:lumMod val="50000"/>
                  </a:schemeClr>
                </a:solidFill>
              </a:rPr>
              <a:t>Access the information at </a:t>
            </a:r>
            <a:r>
              <a:rPr lang="en-US" sz="2000" dirty="0">
                <a:solidFill>
                  <a:schemeClr val="accent1">
                    <a:lumMod val="50000"/>
                  </a:schemeClr>
                </a:solidFill>
                <a:hlinkClick r:id="rId5">
                  <a:extLst>
                    <a:ext uri="{A12FA001-AC4F-418D-AE19-62706E023703}">
                      <ahyp:hlinkClr xmlns:ahyp="http://schemas.microsoft.com/office/drawing/2018/hyperlinkcolor" val="tx"/>
                    </a:ext>
                  </a:extLst>
                </a:hlinkClick>
              </a:rPr>
              <a:t>http://www.fldoe.org/edcert/public.asp</a:t>
            </a:r>
            <a:r>
              <a:rPr lang="en-US" sz="2000" dirty="0">
                <a:solidFill>
                  <a:schemeClr val="accent1">
                    <a:lumMod val="50000"/>
                  </a:schemeClr>
                </a:solidFill>
              </a:rPr>
              <a:t> </a:t>
            </a:r>
          </a:p>
          <a:p>
            <a:pPr fontAlgn="auto">
              <a:lnSpc>
                <a:spcPct val="120000"/>
              </a:lnSpc>
              <a:spcBef>
                <a:spcPts val="0"/>
              </a:spcBef>
              <a:spcAft>
                <a:spcPts val="0"/>
              </a:spcAft>
              <a:buFont typeface="Wingdings" panose="05000000000000000000" pitchFamily="2" charset="2"/>
              <a:buChar char="Ø"/>
            </a:pPr>
            <a:r>
              <a:rPr lang="en-US" sz="2000" dirty="0">
                <a:solidFill>
                  <a:schemeClr val="accent1">
                    <a:lumMod val="50000"/>
                  </a:schemeClr>
                </a:solidFill>
              </a:rPr>
              <a:t>Every Student Succeeds Act (ESSA) – four-week notice</a:t>
            </a:r>
          </a:p>
          <a:p>
            <a:pPr marL="948690" lvl="1" indent="-342900">
              <a:lnSpc>
                <a:spcPct val="120000"/>
              </a:lnSpc>
              <a:spcBef>
                <a:spcPts val="0"/>
              </a:spcBef>
              <a:buFont typeface="Arial" panose="020B0604020202020204" pitchFamily="34" charset="0"/>
              <a:buChar char="•"/>
            </a:pPr>
            <a:r>
              <a:rPr lang="en-US" sz="2000" dirty="0">
                <a:solidFill>
                  <a:schemeClr val="accent1">
                    <a:lumMod val="50000"/>
                  </a:schemeClr>
                </a:solidFill>
              </a:rPr>
              <a:t>Our school presently has </a:t>
            </a:r>
            <a:r>
              <a:rPr lang="en-US" sz="2000" b="1" dirty="0">
                <a:solidFill>
                  <a:srgbClr val="FF0000"/>
                </a:solidFill>
              </a:rPr>
              <a:t>(28) </a:t>
            </a:r>
            <a:r>
              <a:rPr lang="en-US" sz="2000" dirty="0">
                <a:solidFill>
                  <a:schemeClr val="accent1">
                    <a:lumMod val="50000"/>
                  </a:schemeClr>
                </a:solidFill>
              </a:rPr>
              <a:t>of state certified teachers </a:t>
            </a:r>
          </a:p>
          <a:p>
            <a:pPr marL="948690" lvl="1" indent="-342900">
              <a:lnSpc>
                <a:spcPct val="120000"/>
              </a:lnSpc>
              <a:spcBef>
                <a:spcPts val="0"/>
              </a:spcBef>
              <a:buFont typeface="Arial" panose="020B0604020202020204" pitchFamily="34" charset="0"/>
              <a:buChar char="•"/>
            </a:pPr>
            <a:r>
              <a:rPr lang="en-US" sz="2000" b="1" dirty="0"/>
              <a:t> </a:t>
            </a:r>
            <a:r>
              <a:rPr lang="en-US" sz="2000" b="1" dirty="0">
                <a:solidFill>
                  <a:srgbClr val="FF0000"/>
                </a:solidFill>
              </a:rPr>
              <a:t>(15)</a:t>
            </a:r>
            <a:r>
              <a:rPr lang="en-US" sz="2000" dirty="0">
                <a:solidFill>
                  <a:schemeClr val="accent1">
                    <a:lumMod val="50000"/>
                  </a:schemeClr>
                </a:solidFill>
              </a:rPr>
              <a:t> teachers who are teaching “out of field”</a:t>
            </a:r>
          </a:p>
          <a:p>
            <a:pPr marL="948690" lvl="1" indent="-342900">
              <a:lnSpc>
                <a:spcPct val="120000"/>
              </a:lnSpc>
              <a:spcBef>
                <a:spcPts val="0"/>
              </a:spcBef>
              <a:buFont typeface="Arial" panose="020B0604020202020204" pitchFamily="34" charset="0"/>
              <a:buChar char="•"/>
            </a:pPr>
            <a:r>
              <a:rPr lang="en-US" sz="2000" dirty="0">
                <a:solidFill>
                  <a:schemeClr val="accent1">
                    <a:lumMod val="50000"/>
                  </a:schemeClr>
                </a:solidFill>
              </a:rPr>
              <a:t>Information is sent home twice a year </a:t>
            </a:r>
          </a:p>
        </p:txBody>
      </p:sp>
    </p:spTree>
    <p:extLst>
      <p:ext uri="{BB962C8B-B14F-4D97-AF65-F5344CB8AC3E}">
        <p14:creationId xmlns:p14="http://schemas.microsoft.com/office/powerpoint/2010/main" val="3905815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789919" y="0"/>
            <a:ext cx="2011679" cy="7772400"/>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20F4A381-122F-7773-5C94-BFE88AEB2F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776330"/>
            <a:ext cx="907315" cy="907315"/>
          </a:xfrm>
          <a:prstGeom prst="rect">
            <a:avLst/>
          </a:prstGeom>
        </p:spPr>
      </p:pic>
      <p:pic>
        <p:nvPicPr>
          <p:cNvPr id="4" name="Picture 3">
            <a:extLst>
              <a:ext uri="{FF2B5EF4-FFF2-40B4-BE49-F238E27FC236}">
                <a16:creationId xmlns:a16="http://schemas.microsoft.com/office/drawing/2014/main" id="{9294615D-7571-F737-09EF-12273DB3F1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400077" y="6793552"/>
            <a:ext cx="1434149" cy="890093"/>
          </a:xfrm>
          <a:prstGeom prst="rect">
            <a:avLst/>
          </a:prstGeom>
        </p:spPr>
      </p:pic>
      <p:sp>
        <p:nvSpPr>
          <p:cNvPr id="5" name="Rectangle 4">
            <a:extLst>
              <a:ext uri="{FF2B5EF4-FFF2-40B4-BE49-F238E27FC236}">
                <a16:creationId xmlns:a16="http://schemas.microsoft.com/office/drawing/2014/main" id="{82548945-7EDC-68C0-40F3-4BA337515B56}"/>
              </a:ext>
            </a:extLst>
          </p:cNvPr>
          <p:cNvSpPr/>
          <p:nvPr/>
        </p:nvSpPr>
        <p:spPr>
          <a:xfrm>
            <a:off x="577049" y="395200"/>
            <a:ext cx="7804951" cy="1323439"/>
          </a:xfrm>
          <a:prstGeom prst="rect">
            <a:avLst/>
          </a:prstGeom>
        </p:spPr>
        <p:txBody>
          <a:bodyPr wrap="square">
            <a:spAutoFit/>
          </a:bodyPr>
          <a:lstStyle/>
          <a:p>
            <a:pPr algn="l"/>
            <a:r>
              <a:rPr lang="en-US" sz="4000" b="1" dirty="0">
                <a:solidFill>
                  <a:schemeClr val="accent1">
                    <a:lumMod val="50000"/>
                  </a:schemeClr>
                </a:solidFill>
              </a:rPr>
              <a:t>What are my rights as a Title I Parent/Guardian?</a:t>
            </a:r>
            <a:endParaRPr lang="en-US" sz="4000" dirty="0">
              <a:solidFill>
                <a:schemeClr val="accent1">
                  <a:lumMod val="50000"/>
                </a:schemeClr>
              </a:solidFill>
            </a:endParaRPr>
          </a:p>
        </p:txBody>
      </p:sp>
      <p:sp>
        <p:nvSpPr>
          <p:cNvPr id="7" name="Rectangle 6">
            <a:extLst>
              <a:ext uri="{FF2B5EF4-FFF2-40B4-BE49-F238E27FC236}">
                <a16:creationId xmlns:a16="http://schemas.microsoft.com/office/drawing/2014/main" id="{94CC7708-A09D-43DD-0332-9E5269B6B01A}"/>
              </a:ext>
            </a:extLst>
          </p:cNvPr>
          <p:cNvSpPr/>
          <p:nvPr/>
        </p:nvSpPr>
        <p:spPr>
          <a:xfrm>
            <a:off x="986549" y="2438400"/>
            <a:ext cx="9823628" cy="3618170"/>
          </a:xfrm>
          <a:prstGeom prst="rect">
            <a:avLst/>
          </a:prstGeom>
        </p:spPr>
        <p:txBody>
          <a:bodyPr wrap="square">
            <a:spAutoFit/>
          </a:bodyPr>
          <a:lstStyle/>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An opportunity to schedule regular meetings to make suggestions and participate, as appropriate, in decisions that relate to your child's education</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Expect a response to any suggestions in a timely manner</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Submit comments on the school-wide plan as soon as it is available to the LEA, if you do not believe it to be satisfactory</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Be involved in how funds are allocated and spent at the LEA and school level</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Be involved in the development of the LEA and School Title I Plans </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Be involved in the development and review of the School and District Parent and Family Engagement Plans (PFEP)</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Be involved in the development of the school-parent compact</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Be involved in the development of the School Improvement Plan (SIP)</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Request the qualifications of your child’s teachers</a:t>
            </a:r>
          </a:p>
        </p:txBody>
      </p:sp>
      <p:sp>
        <p:nvSpPr>
          <p:cNvPr id="9" name="TextBox 8">
            <a:extLst>
              <a:ext uri="{FF2B5EF4-FFF2-40B4-BE49-F238E27FC236}">
                <a16:creationId xmlns:a16="http://schemas.microsoft.com/office/drawing/2014/main" id="{37BF7304-ADC6-59CB-BFAC-BDBD112AACCF}"/>
              </a:ext>
            </a:extLst>
          </p:cNvPr>
          <p:cNvSpPr txBox="1"/>
          <p:nvPr/>
        </p:nvSpPr>
        <p:spPr>
          <a:xfrm>
            <a:off x="577049" y="2022556"/>
            <a:ext cx="2969703" cy="369332"/>
          </a:xfrm>
          <a:prstGeom prst="rect">
            <a:avLst/>
          </a:prstGeom>
          <a:noFill/>
        </p:spPr>
        <p:txBody>
          <a:bodyPr wrap="square" rtlCol="0">
            <a:spAutoFit/>
          </a:bodyPr>
          <a:lstStyle/>
          <a:p>
            <a:r>
              <a:rPr lang="en-US" sz="1800" b="1" dirty="0">
                <a:solidFill>
                  <a:schemeClr val="accent1">
                    <a:lumMod val="50000"/>
                  </a:schemeClr>
                </a:solidFill>
              </a:rPr>
              <a:t>You have the right to:</a:t>
            </a:r>
            <a:endParaRPr lang="en-US" dirty="0"/>
          </a:p>
        </p:txBody>
      </p:sp>
      <p:pic>
        <p:nvPicPr>
          <p:cNvPr id="10" name="Picture 9">
            <a:extLst>
              <a:ext uri="{FF2B5EF4-FFF2-40B4-BE49-F238E27FC236}">
                <a16:creationId xmlns:a16="http://schemas.microsoft.com/office/drawing/2014/main" id="{1A9B4BB3-F6FB-A381-6A24-CAE3CFC99B44}"/>
              </a:ext>
            </a:extLst>
          </p:cNvPr>
          <p:cNvPicPr>
            <a:picLocks noChangeAspect="1"/>
          </p:cNvPicPr>
          <p:nvPr/>
        </p:nvPicPr>
        <p:blipFill>
          <a:blip r:embed="rId5"/>
          <a:stretch>
            <a:fillRect/>
          </a:stretch>
        </p:blipFill>
        <p:spPr>
          <a:xfrm>
            <a:off x="2827920" y="6784940"/>
            <a:ext cx="2414225" cy="890093"/>
          </a:xfrm>
          <a:prstGeom prst="rect">
            <a:avLst/>
          </a:prstGeom>
        </p:spPr>
      </p:pic>
    </p:spTree>
    <p:extLst>
      <p:ext uri="{BB962C8B-B14F-4D97-AF65-F5344CB8AC3E}">
        <p14:creationId xmlns:p14="http://schemas.microsoft.com/office/powerpoint/2010/main" val="2084734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599" cy="7772399"/>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92496B8F-46D7-2A66-6557-D27262FB4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684676"/>
            <a:ext cx="922770" cy="922770"/>
          </a:xfrm>
          <a:prstGeom prst="rect">
            <a:avLst/>
          </a:prstGeom>
        </p:spPr>
      </p:pic>
      <p:pic>
        <p:nvPicPr>
          <p:cNvPr id="4" name="Picture 3">
            <a:extLst>
              <a:ext uri="{FF2B5EF4-FFF2-40B4-BE49-F238E27FC236}">
                <a16:creationId xmlns:a16="http://schemas.microsoft.com/office/drawing/2014/main" id="{7D2FD275-116C-B4B6-F3F2-EAC9FCB9B0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18" t="19922" r="2386" b="16539"/>
          <a:stretch/>
        </p:blipFill>
        <p:spPr>
          <a:xfrm>
            <a:off x="1587646" y="6684676"/>
            <a:ext cx="1384154" cy="922769"/>
          </a:xfrm>
          <a:prstGeom prst="rect">
            <a:avLst/>
          </a:prstGeom>
        </p:spPr>
      </p:pic>
      <p:sp>
        <p:nvSpPr>
          <p:cNvPr id="6" name="Rectangle 5">
            <a:extLst>
              <a:ext uri="{FF2B5EF4-FFF2-40B4-BE49-F238E27FC236}">
                <a16:creationId xmlns:a16="http://schemas.microsoft.com/office/drawing/2014/main" id="{DF9825B0-6092-4573-3A7E-D6B0707715AA}"/>
              </a:ext>
            </a:extLst>
          </p:cNvPr>
          <p:cNvSpPr/>
          <p:nvPr/>
        </p:nvSpPr>
        <p:spPr>
          <a:xfrm>
            <a:off x="2562290" y="685800"/>
            <a:ext cx="7677018" cy="707886"/>
          </a:xfrm>
          <a:prstGeom prst="rect">
            <a:avLst/>
          </a:prstGeom>
        </p:spPr>
        <p:txBody>
          <a:bodyPr wrap="square">
            <a:spAutoFit/>
          </a:bodyPr>
          <a:lstStyle/>
          <a:p>
            <a:pPr algn="ctr"/>
            <a:r>
              <a:rPr lang="en-US" sz="4000" b="1" dirty="0">
                <a:solidFill>
                  <a:schemeClr val="accent1">
                    <a:lumMod val="50000"/>
                  </a:schemeClr>
                </a:solidFill>
              </a:rPr>
              <a:t>How can I become involved?</a:t>
            </a:r>
            <a:endParaRPr lang="en-US" sz="4000" dirty="0">
              <a:solidFill>
                <a:schemeClr val="accent1">
                  <a:lumMod val="50000"/>
                </a:schemeClr>
              </a:solidFill>
            </a:endParaRPr>
          </a:p>
        </p:txBody>
      </p:sp>
      <p:sp>
        <p:nvSpPr>
          <p:cNvPr id="8" name="Rectangle 7">
            <a:extLst>
              <a:ext uri="{FF2B5EF4-FFF2-40B4-BE49-F238E27FC236}">
                <a16:creationId xmlns:a16="http://schemas.microsoft.com/office/drawing/2014/main" id="{59F057A0-310D-53FA-A079-46798E82ACA4}"/>
              </a:ext>
            </a:extLst>
          </p:cNvPr>
          <p:cNvSpPr/>
          <p:nvPr/>
        </p:nvSpPr>
        <p:spPr>
          <a:xfrm>
            <a:off x="2971800" y="2089855"/>
            <a:ext cx="7677018" cy="3908762"/>
          </a:xfrm>
          <a:prstGeom prst="rect">
            <a:avLst/>
          </a:prstGeom>
        </p:spPr>
        <p:txBody>
          <a:bodyPr wrap="square" lIns="91440" tIns="45720" rIns="91440" bIns="45720" anchor="t">
            <a:spAutoFit/>
          </a:bodyPr>
          <a:lstStyle/>
          <a:p>
            <a:pPr marL="342900" indent="-342900">
              <a:buFont typeface="Wingdings" panose="05000000000000000000" pitchFamily="2" charset="2"/>
              <a:buChar char="Ø"/>
            </a:pPr>
            <a:r>
              <a:rPr lang="en-US" sz="2400" b="1" dirty="0">
                <a:solidFill>
                  <a:schemeClr val="accent1">
                    <a:lumMod val="50000"/>
                  </a:schemeClr>
                </a:solidFill>
              </a:rPr>
              <a:t>School Level</a:t>
            </a:r>
          </a:p>
          <a:p>
            <a:pPr marL="605790" lvl="1">
              <a:spcBef>
                <a:spcPts val="0"/>
              </a:spcBef>
              <a:spcAft>
                <a:spcPts val="0"/>
              </a:spcAft>
              <a:buFont typeface="Arial" pitchFamily="34" charset="0"/>
              <a:buChar char="―"/>
            </a:pPr>
            <a:r>
              <a:rPr lang="en-US" sz="2000" dirty="0">
                <a:solidFill>
                  <a:schemeClr val="accent1">
                    <a:lumMod val="50000"/>
                  </a:schemeClr>
                </a:solidFill>
              </a:rPr>
              <a:t>Listen for automated calls/reminders from school</a:t>
            </a:r>
          </a:p>
          <a:p>
            <a:pPr marL="605790" lvl="1" fontAlgn="auto">
              <a:spcBef>
                <a:spcPts val="0"/>
              </a:spcBef>
              <a:spcAft>
                <a:spcPts val="0"/>
              </a:spcAft>
              <a:buFont typeface="Arial" pitchFamily="34" charset="0"/>
              <a:buChar char="―"/>
            </a:pPr>
            <a:r>
              <a:rPr lang="en-US" sz="2000" dirty="0">
                <a:solidFill>
                  <a:schemeClr val="accent1">
                    <a:lumMod val="50000"/>
                  </a:schemeClr>
                </a:solidFill>
              </a:rPr>
              <a:t>Watch for flyers/invitations to come home</a:t>
            </a:r>
          </a:p>
          <a:p>
            <a:pPr marL="605790" lvl="1" fontAlgn="auto">
              <a:spcBef>
                <a:spcPts val="0"/>
              </a:spcBef>
              <a:spcAft>
                <a:spcPts val="0"/>
              </a:spcAft>
              <a:buFont typeface="Arial" pitchFamily="34" charset="0"/>
              <a:buChar char="―"/>
            </a:pPr>
            <a:r>
              <a:rPr lang="en-US" sz="2000" dirty="0">
                <a:solidFill>
                  <a:schemeClr val="accent1">
                    <a:lumMod val="50000"/>
                  </a:schemeClr>
                </a:solidFill>
              </a:rPr>
              <a:t>Attend SAC meetings</a:t>
            </a:r>
          </a:p>
          <a:p>
            <a:pPr marL="605790" lvl="1" fontAlgn="auto">
              <a:spcBef>
                <a:spcPts val="0"/>
              </a:spcBef>
              <a:spcAft>
                <a:spcPts val="0"/>
              </a:spcAft>
              <a:buFont typeface="Arial" pitchFamily="34" charset="0"/>
              <a:buChar char="―"/>
            </a:pPr>
            <a:r>
              <a:rPr lang="en-US" sz="2000" dirty="0">
                <a:solidFill>
                  <a:schemeClr val="accent1">
                    <a:lumMod val="50000"/>
                  </a:schemeClr>
                </a:solidFill>
              </a:rPr>
              <a:t>Attend PTO meetings</a:t>
            </a:r>
          </a:p>
          <a:p>
            <a:pPr marL="605790" lvl="1">
              <a:buFont typeface="Arial" pitchFamily="34" charset="0"/>
              <a:buChar char="―"/>
            </a:pPr>
            <a:r>
              <a:rPr lang="en-US" sz="2000" dirty="0">
                <a:solidFill>
                  <a:schemeClr val="accent1">
                    <a:lumMod val="50000"/>
                  </a:schemeClr>
                </a:solidFill>
                <a:cs typeface="Calibri"/>
              </a:rPr>
              <a:t>School website/social media</a:t>
            </a:r>
            <a:endParaRPr lang="en-US" sz="2000" dirty="0">
              <a:solidFill>
                <a:schemeClr val="accent1">
                  <a:lumMod val="50000"/>
                </a:schemeClr>
              </a:solidFill>
            </a:endParaRPr>
          </a:p>
          <a:p>
            <a:pPr marL="605790" lvl="1" fontAlgn="auto">
              <a:spcBef>
                <a:spcPts val="0"/>
              </a:spcBef>
              <a:spcAft>
                <a:spcPts val="0"/>
              </a:spcAft>
            </a:pPr>
            <a:endParaRPr lang="en-US" sz="2000" dirty="0">
              <a:solidFill>
                <a:schemeClr val="accent1">
                  <a:lumMod val="50000"/>
                </a:schemeClr>
              </a:solidFill>
            </a:endParaRPr>
          </a:p>
          <a:p>
            <a:pPr marL="342900" indent="-342900">
              <a:buFont typeface="Wingdings" panose="05000000000000000000" pitchFamily="2" charset="2"/>
              <a:buChar char="Ø"/>
            </a:pPr>
            <a:r>
              <a:rPr lang="en-US" sz="2400" b="1" dirty="0">
                <a:solidFill>
                  <a:schemeClr val="accent1">
                    <a:lumMod val="50000"/>
                  </a:schemeClr>
                </a:solidFill>
              </a:rPr>
              <a:t>District Level</a:t>
            </a:r>
          </a:p>
          <a:p>
            <a:pPr marL="605790" lvl="1" fontAlgn="auto">
              <a:spcBef>
                <a:spcPts val="0"/>
              </a:spcBef>
              <a:spcAft>
                <a:spcPts val="0"/>
              </a:spcAft>
              <a:buFont typeface="Arial" pitchFamily="34" charset="0"/>
              <a:buChar char="―"/>
            </a:pPr>
            <a:r>
              <a:rPr lang="en-US" sz="2000" dirty="0">
                <a:solidFill>
                  <a:schemeClr val="accent1">
                    <a:lumMod val="50000"/>
                  </a:schemeClr>
                </a:solidFill>
              </a:rPr>
              <a:t>Listen for automated calls/reminders from the district</a:t>
            </a:r>
            <a:endParaRPr lang="en-US" sz="2000" dirty="0">
              <a:solidFill>
                <a:schemeClr val="accent1">
                  <a:lumMod val="50000"/>
                </a:schemeClr>
              </a:solidFill>
              <a:cs typeface="Calibri"/>
            </a:endParaRPr>
          </a:p>
          <a:p>
            <a:pPr marL="605790" lvl="1" fontAlgn="auto">
              <a:spcBef>
                <a:spcPts val="0"/>
              </a:spcBef>
              <a:spcAft>
                <a:spcPts val="0"/>
              </a:spcAft>
              <a:buFont typeface="Arial" pitchFamily="34" charset="0"/>
              <a:buChar char="―"/>
            </a:pPr>
            <a:r>
              <a:rPr lang="en-US" sz="2000" dirty="0">
                <a:solidFill>
                  <a:schemeClr val="accent1">
                    <a:lumMod val="50000"/>
                  </a:schemeClr>
                </a:solidFill>
              </a:rPr>
              <a:t>Watch for flyers/invitations to come home</a:t>
            </a:r>
          </a:p>
          <a:p>
            <a:pPr marL="605790" lvl="1" fontAlgn="auto">
              <a:spcBef>
                <a:spcPts val="0"/>
              </a:spcBef>
              <a:spcAft>
                <a:spcPts val="0"/>
              </a:spcAft>
              <a:buFont typeface="Arial" pitchFamily="34" charset="0"/>
              <a:buChar char="―"/>
            </a:pPr>
            <a:r>
              <a:rPr lang="en-US" sz="2000" dirty="0">
                <a:solidFill>
                  <a:schemeClr val="accent1">
                    <a:lumMod val="50000"/>
                  </a:schemeClr>
                </a:solidFill>
              </a:rPr>
              <a:t>Attend PAC meetings</a:t>
            </a:r>
          </a:p>
          <a:p>
            <a:pPr marL="605790" lvl="1">
              <a:buFont typeface="Arial" pitchFamily="34" charset="0"/>
              <a:buChar char="―"/>
            </a:pPr>
            <a:r>
              <a:rPr lang="en-US" sz="2000" dirty="0">
                <a:solidFill>
                  <a:schemeClr val="accent1">
                    <a:lumMod val="50000"/>
                  </a:schemeClr>
                </a:solidFill>
                <a:cs typeface="Calibri"/>
              </a:rPr>
              <a:t>District website/social media</a:t>
            </a:r>
          </a:p>
        </p:txBody>
      </p:sp>
      <p:pic>
        <p:nvPicPr>
          <p:cNvPr id="9" name="Picture 8">
            <a:extLst>
              <a:ext uri="{FF2B5EF4-FFF2-40B4-BE49-F238E27FC236}">
                <a16:creationId xmlns:a16="http://schemas.microsoft.com/office/drawing/2014/main" id="{725F35B3-6B58-99A4-AC00-5C33B8EB99A9}"/>
              </a:ext>
            </a:extLst>
          </p:cNvPr>
          <p:cNvPicPr>
            <a:picLocks noChangeAspect="1"/>
          </p:cNvPicPr>
          <p:nvPr/>
        </p:nvPicPr>
        <p:blipFill>
          <a:blip r:embed="rId5"/>
          <a:stretch>
            <a:fillRect/>
          </a:stretch>
        </p:blipFill>
        <p:spPr>
          <a:xfrm>
            <a:off x="2971800" y="6729118"/>
            <a:ext cx="2414225" cy="890093"/>
          </a:xfrm>
          <a:prstGeom prst="rect">
            <a:avLst/>
          </a:prstGeom>
        </p:spPr>
      </p:pic>
    </p:spTree>
    <p:extLst>
      <p:ext uri="{BB962C8B-B14F-4D97-AF65-F5344CB8AC3E}">
        <p14:creationId xmlns:p14="http://schemas.microsoft.com/office/powerpoint/2010/main" val="948809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600" cy="7772400"/>
          </a:xfrm>
          <a:prstGeom prst="rect">
            <a:avLst/>
          </a:prstGeom>
        </p:spPr>
      </p:pic>
      <p:pic>
        <p:nvPicPr>
          <p:cNvPr id="5" name="Picture 4" descr="A close up of a black background&#10;&#10;Description automatically generated">
            <a:extLst>
              <a:ext uri="{FF2B5EF4-FFF2-40B4-BE49-F238E27FC236}">
                <a16:creationId xmlns:a16="http://schemas.microsoft.com/office/drawing/2014/main" id="{C08747F9-8B43-B18F-1239-491182E7A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6489554"/>
            <a:ext cx="1282846" cy="1282846"/>
          </a:xfrm>
          <a:prstGeom prst="rect">
            <a:avLst/>
          </a:prstGeom>
        </p:spPr>
      </p:pic>
      <p:pic>
        <p:nvPicPr>
          <p:cNvPr id="6" name="Picture 5">
            <a:extLst>
              <a:ext uri="{FF2B5EF4-FFF2-40B4-BE49-F238E27FC236}">
                <a16:creationId xmlns:a16="http://schemas.microsoft.com/office/drawing/2014/main" id="{E528298F-52FF-A69B-D268-9599349AC4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9601200" y="6486205"/>
            <a:ext cx="1964418" cy="1219200"/>
          </a:xfrm>
          <a:prstGeom prst="rect">
            <a:avLst/>
          </a:prstGeom>
        </p:spPr>
      </p:pic>
      <p:sp>
        <p:nvSpPr>
          <p:cNvPr id="8" name="Rectangle 7">
            <a:extLst>
              <a:ext uri="{FF2B5EF4-FFF2-40B4-BE49-F238E27FC236}">
                <a16:creationId xmlns:a16="http://schemas.microsoft.com/office/drawing/2014/main" id="{F3A1A20F-4EF4-FBF8-608B-F74A1481E539}"/>
              </a:ext>
            </a:extLst>
          </p:cNvPr>
          <p:cNvSpPr/>
          <p:nvPr/>
        </p:nvSpPr>
        <p:spPr>
          <a:xfrm>
            <a:off x="3798931" y="533400"/>
            <a:ext cx="5203737" cy="923330"/>
          </a:xfrm>
          <a:prstGeom prst="rect">
            <a:avLst/>
          </a:prstGeom>
        </p:spPr>
        <p:txBody>
          <a:bodyPr wrap="square">
            <a:spAutoFit/>
          </a:bodyPr>
          <a:lstStyle/>
          <a:p>
            <a:pPr lvl="0"/>
            <a:r>
              <a:rPr lang="en-US" sz="5400" b="1" dirty="0"/>
              <a:t>What is Title I?</a:t>
            </a:r>
            <a:endParaRPr lang="en-US" sz="5400" dirty="0"/>
          </a:p>
        </p:txBody>
      </p:sp>
      <p:sp>
        <p:nvSpPr>
          <p:cNvPr id="9" name="Rectangle 8">
            <a:extLst>
              <a:ext uri="{FF2B5EF4-FFF2-40B4-BE49-F238E27FC236}">
                <a16:creationId xmlns:a16="http://schemas.microsoft.com/office/drawing/2014/main" id="{FCDAD5DA-A3F6-5867-C7F1-F0FB2348E0B4}"/>
              </a:ext>
            </a:extLst>
          </p:cNvPr>
          <p:cNvSpPr/>
          <p:nvPr/>
        </p:nvSpPr>
        <p:spPr>
          <a:xfrm>
            <a:off x="2667000" y="1990130"/>
            <a:ext cx="8332666" cy="4401205"/>
          </a:xfrm>
          <a:prstGeom prst="rect">
            <a:avLst/>
          </a:prstGeom>
        </p:spPr>
        <p:txBody>
          <a:bodyPr wrap="square">
            <a:spAutoFit/>
          </a:bodyPr>
          <a:lstStyle/>
          <a:p>
            <a:pPr marL="342900" lvl="0" indent="-342900">
              <a:buFont typeface="Wingdings" panose="05000000000000000000" pitchFamily="2" charset="2"/>
              <a:buChar char="Ø"/>
              <a:defRPr/>
            </a:pPr>
            <a:r>
              <a:rPr lang="en-US" sz="2000" dirty="0">
                <a:solidFill>
                  <a:schemeClr val="accent1">
                    <a:lumMod val="50000"/>
                  </a:schemeClr>
                </a:solidFill>
              </a:rPr>
              <a:t>Title I is the largest federal assistance program for the nation’s schools. </a:t>
            </a:r>
          </a:p>
          <a:p>
            <a:pPr marL="342900" lvl="0" indent="-342900">
              <a:buFont typeface="Wingdings" panose="05000000000000000000" pitchFamily="2" charset="2"/>
              <a:buChar char="Ø"/>
              <a:defRPr/>
            </a:pPr>
            <a:endParaRPr lang="en-US" sz="2000" dirty="0">
              <a:solidFill>
                <a:srgbClr val="0070C0"/>
              </a:solidFill>
            </a:endParaRPr>
          </a:p>
          <a:p>
            <a:pPr marL="342900" lvl="0" indent="-342900">
              <a:buFont typeface="Wingdings" panose="05000000000000000000" pitchFamily="2" charset="2"/>
              <a:buChar char="Ø"/>
              <a:defRPr/>
            </a:pPr>
            <a:r>
              <a:rPr lang="en-US" sz="2000" dirty="0">
                <a:solidFill>
                  <a:schemeClr val="accent1">
                    <a:lumMod val="50000"/>
                  </a:schemeClr>
                </a:solidFill>
              </a:rPr>
              <a:t>The goal of Title I is to provide supplemental funds to assist with closing the achievement gap. </a:t>
            </a:r>
          </a:p>
          <a:p>
            <a:pPr marL="342900" lvl="0" indent="-342900">
              <a:buFont typeface="Wingdings" panose="05000000000000000000" pitchFamily="2" charset="2"/>
              <a:buChar char="Ø"/>
              <a:defRPr/>
            </a:pPr>
            <a:endParaRPr lang="en-US" sz="2000" dirty="0">
              <a:solidFill>
                <a:schemeClr val="accent1">
                  <a:lumMod val="50000"/>
                </a:schemeClr>
              </a:solidFill>
            </a:endParaRPr>
          </a:p>
          <a:p>
            <a:pPr marL="342900" lvl="0" indent="-342900">
              <a:buFont typeface="Wingdings" panose="05000000000000000000" pitchFamily="2" charset="2"/>
              <a:buChar char="Ø"/>
              <a:defRPr/>
            </a:pPr>
            <a:r>
              <a:rPr lang="en-US" sz="2000" dirty="0">
                <a:solidFill>
                  <a:schemeClr val="accent1">
                    <a:lumMod val="50000"/>
                  </a:schemeClr>
                </a:solidFill>
              </a:rPr>
              <a:t>The funds are disbursed from the federal government, to the State of Florida, and then to the Local Education Agency (LEA), which is the District.</a:t>
            </a:r>
          </a:p>
          <a:p>
            <a:pPr marL="342900" lvl="0" indent="-342900">
              <a:buFont typeface="Wingdings" panose="05000000000000000000" pitchFamily="2" charset="2"/>
              <a:buChar char="Ø"/>
              <a:defRPr/>
            </a:pPr>
            <a:endParaRPr lang="en-US" sz="2000" dirty="0">
              <a:solidFill>
                <a:schemeClr val="accent1">
                  <a:lumMod val="50000"/>
                </a:schemeClr>
              </a:solidFill>
            </a:endParaRPr>
          </a:p>
          <a:p>
            <a:pPr marL="342900" lvl="0" indent="-342900">
              <a:buFont typeface="Wingdings" panose="05000000000000000000" pitchFamily="2" charset="2"/>
              <a:buChar char="Ø"/>
              <a:defRPr/>
            </a:pPr>
            <a:r>
              <a:rPr lang="en-US" sz="2000" dirty="0">
                <a:solidFill>
                  <a:schemeClr val="accent1">
                    <a:lumMod val="50000"/>
                  </a:schemeClr>
                </a:solidFill>
              </a:rPr>
              <a:t>The District follows the LEA plan for disbursement to the schools.</a:t>
            </a:r>
          </a:p>
          <a:p>
            <a:pPr lvl="0">
              <a:defRPr/>
            </a:pPr>
            <a:endParaRPr lang="en-US" sz="2000" dirty="0">
              <a:solidFill>
                <a:srgbClr val="002060"/>
              </a:solidFill>
            </a:endParaRPr>
          </a:p>
          <a:p>
            <a:pPr marL="342900" lvl="0" indent="-342900">
              <a:buFont typeface="Wingdings" panose="05000000000000000000" pitchFamily="2" charset="2"/>
              <a:buChar char="Ø"/>
              <a:defRPr/>
            </a:pPr>
            <a:r>
              <a:rPr lang="en-US" sz="2000" b="1" dirty="0">
                <a:solidFill>
                  <a:srgbClr val="FF0000"/>
                </a:solidFill>
              </a:rPr>
              <a:t>Victory Charter School K5 </a:t>
            </a:r>
            <a:r>
              <a:rPr lang="en-US" sz="2000" dirty="0">
                <a:solidFill>
                  <a:schemeClr val="accent1">
                    <a:lumMod val="50000"/>
                  </a:schemeClr>
                </a:solidFill>
              </a:rPr>
              <a:t>is a Title I school because more than 70% of the students meet poverty requirements. </a:t>
            </a:r>
            <a:endParaRPr lang="en-US" sz="1400" dirty="0">
              <a:solidFill>
                <a:schemeClr val="accent1">
                  <a:lumMod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600" cy="7772400"/>
          </a:xfrm>
          <a:prstGeom prst="rect">
            <a:avLst/>
          </a:prstGeom>
        </p:spPr>
      </p:pic>
      <p:pic>
        <p:nvPicPr>
          <p:cNvPr id="5" name="Picture 4" descr="A close up of a black background&#10;&#10;Description automatically generated">
            <a:extLst>
              <a:ext uri="{FF2B5EF4-FFF2-40B4-BE49-F238E27FC236}">
                <a16:creationId xmlns:a16="http://schemas.microsoft.com/office/drawing/2014/main" id="{C08747F9-8B43-B18F-1239-491182E7A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781800"/>
            <a:ext cx="990600" cy="990600"/>
          </a:xfrm>
          <a:prstGeom prst="rect">
            <a:avLst/>
          </a:prstGeom>
        </p:spPr>
      </p:pic>
      <p:pic>
        <p:nvPicPr>
          <p:cNvPr id="6" name="Picture 5">
            <a:extLst>
              <a:ext uri="{FF2B5EF4-FFF2-40B4-BE49-F238E27FC236}">
                <a16:creationId xmlns:a16="http://schemas.microsoft.com/office/drawing/2014/main" id="{E528298F-52FF-A69B-D268-9599349AC4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9982200" y="6781800"/>
            <a:ext cx="1524000" cy="945858"/>
          </a:xfrm>
          <a:prstGeom prst="rect">
            <a:avLst/>
          </a:prstGeom>
        </p:spPr>
      </p:pic>
      <p:sp>
        <p:nvSpPr>
          <p:cNvPr id="4" name="Rectangle 3">
            <a:extLst>
              <a:ext uri="{FF2B5EF4-FFF2-40B4-BE49-F238E27FC236}">
                <a16:creationId xmlns:a16="http://schemas.microsoft.com/office/drawing/2014/main" id="{40646620-D36A-E7D6-F5FC-B731C8317A3C}"/>
              </a:ext>
            </a:extLst>
          </p:cNvPr>
          <p:cNvSpPr/>
          <p:nvPr/>
        </p:nvSpPr>
        <p:spPr>
          <a:xfrm>
            <a:off x="2329431" y="533400"/>
            <a:ext cx="8142737" cy="1323439"/>
          </a:xfrm>
          <a:prstGeom prst="rect">
            <a:avLst/>
          </a:prstGeom>
        </p:spPr>
        <p:txBody>
          <a:bodyPr wrap="square">
            <a:spAutoFit/>
          </a:bodyPr>
          <a:lstStyle/>
          <a:p>
            <a:pPr algn="ctr"/>
            <a:r>
              <a:rPr lang="en-US" sz="4000" b="1" dirty="0"/>
              <a:t>Who are my Title I contacts </a:t>
            </a:r>
          </a:p>
          <a:p>
            <a:pPr algn="ctr"/>
            <a:r>
              <a:rPr lang="en-US" sz="4000" b="1" dirty="0"/>
              <a:t>at the school?</a:t>
            </a:r>
            <a:endParaRPr lang="en-US" sz="4000" dirty="0"/>
          </a:p>
        </p:txBody>
      </p:sp>
      <p:graphicFrame>
        <p:nvGraphicFramePr>
          <p:cNvPr id="8" name="Table 7">
            <a:extLst>
              <a:ext uri="{FF2B5EF4-FFF2-40B4-BE49-F238E27FC236}">
                <a16:creationId xmlns:a16="http://schemas.microsoft.com/office/drawing/2014/main" id="{F8C82929-3625-0C7C-ECAB-2CB3DDE3D56D}"/>
              </a:ext>
            </a:extLst>
          </p:cNvPr>
          <p:cNvGraphicFramePr>
            <a:graphicFrameLocks noGrp="1"/>
          </p:cNvGraphicFramePr>
          <p:nvPr>
            <p:extLst>
              <p:ext uri="{D42A27DB-BD31-4B8C-83A1-F6EECF244321}">
                <p14:modId xmlns:p14="http://schemas.microsoft.com/office/powerpoint/2010/main" val="1439833824"/>
              </p:ext>
            </p:extLst>
          </p:nvPr>
        </p:nvGraphicFramePr>
        <p:xfrm>
          <a:off x="2819400" y="2780751"/>
          <a:ext cx="8142736" cy="1219967"/>
        </p:xfrm>
        <a:graphic>
          <a:graphicData uri="http://schemas.openxmlformats.org/drawingml/2006/table">
            <a:tbl>
              <a:tblPr firstRow="1" bandRow="1"/>
              <a:tblGrid>
                <a:gridCol w="2406845">
                  <a:extLst>
                    <a:ext uri="{9D8B030D-6E8A-4147-A177-3AD203B41FA5}">
                      <a16:colId xmlns:a16="http://schemas.microsoft.com/office/drawing/2014/main" val="4226239504"/>
                    </a:ext>
                  </a:extLst>
                </a:gridCol>
                <a:gridCol w="2088955">
                  <a:extLst>
                    <a:ext uri="{9D8B030D-6E8A-4147-A177-3AD203B41FA5}">
                      <a16:colId xmlns:a16="http://schemas.microsoft.com/office/drawing/2014/main" val="1597869947"/>
                    </a:ext>
                  </a:extLst>
                </a:gridCol>
                <a:gridCol w="3646936">
                  <a:extLst>
                    <a:ext uri="{9D8B030D-6E8A-4147-A177-3AD203B41FA5}">
                      <a16:colId xmlns:a16="http://schemas.microsoft.com/office/drawing/2014/main" val="351663186"/>
                    </a:ext>
                  </a:extLst>
                </a:gridCol>
              </a:tblGrid>
              <a:tr h="581271">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dirty="0">
                          <a:latin typeface="+mn-lt"/>
                        </a:rPr>
                        <a:t>Name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75000"/>
                      </a:schemeClr>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dirty="0">
                          <a:latin typeface="+mn-lt"/>
                        </a:rPr>
                        <a:t>Phone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75000"/>
                      </a:schemeClr>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dirty="0">
                          <a:latin typeface="+mn-lt"/>
                        </a:rPr>
                        <a:t>E-mail address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1504263169"/>
                  </a:ext>
                </a:extLst>
              </a:tr>
              <a:tr h="638696">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b="1" dirty="0">
                          <a:solidFill>
                            <a:srgbClr val="FF0000"/>
                          </a:solidFill>
                        </a:rPr>
                        <a:t>Ms. Maria DaSilva</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19A">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dirty="0">
                          <a:solidFill>
                            <a:srgbClr val="FF0000"/>
                          </a:solidFill>
                        </a:rPr>
                        <a:t>321-697-3800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19A">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dirty="0" err="1">
                          <a:solidFill>
                            <a:srgbClr val="FF0000"/>
                          </a:solidFill>
                        </a:rPr>
                        <a:t>mdasilva@victorycharterschools.org</a:t>
                      </a:r>
                      <a:endParaRPr lang="en-US" dirty="0">
                        <a:solidFill>
                          <a:srgbClr val="FF0000"/>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19A">
                        <a:tint val="40000"/>
                      </a:srgbClr>
                    </a:solidFill>
                  </a:tcPr>
                </a:tc>
                <a:extLst>
                  <a:ext uri="{0D108BD9-81ED-4DB2-BD59-A6C34878D82A}">
                    <a16:rowId xmlns:a16="http://schemas.microsoft.com/office/drawing/2014/main" val="7835704"/>
                  </a:ext>
                </a:extLst>
              </a:tr>
            </a:tbl>
          </a:graphicData>
        </a:graphic>
      </p:graphicFrame>
      <p:sp>
        <p:nvSpPr>
          <p:cNvPr id="9" name="TextBox 8">
            <a:extLst>
              <a:ext uri="{FF2B5EF4-FFF2-40B4-BE49-F238E27FC236}">
                <a16:creationId xmlns:a16="http://schemas.microsoft.com/office/drawing/2014/main" id="{DEF3229A-DB03-1FCA-95DF-C51E65D521A6}"/>
              </a:ext>
            </a:extLst>
          </p:cNvPr>
          <p:cNvSpPr txBox="1"/>
          <p:nvPr/>
        </p:nvSpPr>
        <p:spPr>
          <a:xfrm>
            <a:off x="4800600" y="4917703"/>
            <a:ext cx="4876800" cy="461665"/>
          </a:xfrm>
          <a:prstGeom prst="rect">
            <a:avLst/>
          </a:prstGeom>
          <a:noFill/>
        </p:spPr>
        <p:txBody>
          <a:bodyPr wrap="square" rtlCol="0">
            <a:spAutoFit/>
          </a:bodyPr>
          <a:lstStyle/>
          <a:p>
            <a:r>
              <a:rPr lang="en-US" sz="2400" dirty="0"/>
              <a:t>https://victorycharterschoolk5.org/</a:t>
            </a:r>
          </a:p>
        </p:txBody>
      </p:sp>
      <p:sp>
        <p:nvSpPr>
          <p:cNvPr id="10" name="TextBox 9">
            <a:extLst>
              <a:ext uri="{FF2B5EF4-FFF2-40B4-BE49-F238E27FC236}">
                <a16:creationId xmlns:a16="http://schemas.microsoft.com/office/drawing/2014/main" id="{E652220A-4AD6-D5D9-C499-397EFE6088B1}"/>
              </a:ext>
            </a:extLst>
          </p:cNvPr>
          <p:cNvSpPr txBox="1"/>
          <p:nvPr/>
        </p:nvSpPr>
        <p:spPr>
          <a:xfrm>
            <a:off x="2681947" y="5619542"/>
            <a:ext cx="7910818" cy="307777"/>
          </a:xfrm>
          <a:prstGeom prst="rect">
            <a:avLst/>
          </a:prstGeom>
          <a:noFill/>
        </p:spPr>
        <p:txBody>
          <a:bodyPr wrap="square" rtlCol="0">
            <a:spAutoFit/>
          </a:bodyPr>
          <a:lstStyle/>
          <a:p>
            <a:r>
              <a:rPr lang="en-US" sz="1400" dirty="0"/>
              <a:t> </a:t>
            </a:r>
            <a:r>
              <a:rPr lang="en-US" sz="1400" b="0" i="0" dirty="0">
                <a:solidFill>
                  <a:srgbClr val="000000"/>
                </a:solidFill>
                <a:effectLst/>
                <a:latin typeface="Georgia" panose="02040502050405020303" pitchFamily="18" charset="0"/>
              </a:rPr>
              <a:t>For more information about Title I schools, please visit </a:t>
            </a:r>
            <a:r>
              <a:rPr lang="en-US" sz="1400" b="0" i="0" dirty="0">
                <a:solidFill>
                  <a:srgbClr val="000000"/>
                </a:solidFill>
                <a:effectLst/>
                <a:latin typeface="Georgia" panose="02040502050405020303" pitchFamily="18" charset="0"/>
                <a:hlinkClick r:id="rId5"/>
              </a:rPr>
              <a:t>www.osceolaschools.net/specialprograms</a:t>
            </a:r>
            <a:r>
              <a:rPr lang="en-US" sz="1400" b="0" i="0" dirty="0">
                <a:solidFill>
                  <a:srgbClr val="000000"/>
                </a:solidFill>
                <a:effectLst/>
                <a:latin typeface="Georgia" panose="02040502050405020303" pitchFamily="18" charset="0"/>
              </a:rPr>
              <a:t> </a:t>
            </a:r>
          </a:p>
        </p:txBody>
      </p:sp>
      <p:pic>
        <p:nvPicPr>
          <p:cNvPr id="11" name="Picture 10">
            <a:extLst>
              <a:ext uri="{FF2B5EF4-FFF2-40B4-BE49-F238E27FC236}">
                <a16:creationId xmlns:a16="http://schemas.microsoft.com/office/drawing/2014/main" id="{B9FBF431-140A-824C-6624-71897D8B46BB}"/>
              </a:ext>
            </a:extLst>
          </p:cNvPr>
          <p:cNvPicPr>
            <a:picLocks noChangeAspect="1"/>
          </p:cNvPicPr>
          <p:nvPr/>
        </p:nvPicPr>
        <p:blipFill>
          <a:blip r:embed="rId6"/>
          <a:stretch>
            <a:fillRect/>
          </a:stretch>
        </p:blipFill>
        <p:spPr>
          <a:xfrm>
            <a:off x="6424975" y="6762541"/>
            <a:ext cx="2414225" cy="890093"/>
          </a:xfrm>
          <a:prstGeom prst="rect">
            <a:avLst/>
          </a:prstGeom>
        </p:spPr>
      </p:pic>
    </p:spTree>
    <p:extLst>
      <p:ext uri="{BB962C8B-B14F-4D97-AF65-F5344CB8AC3E}">
        <p14:creationId xmlns:p14="http://schemas.microsoft.com/office/powerpoint/2010/main" val="194319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84832" cy="7772400"/>
          </a:xfrm>
          <a:prstGeom prst="rect">
            <a:avLst/>
          </a:prstGeom>
        </p:spPr>
      </p:pic>
      <p:pic>
        <p:nvPicPr>
          <p:cNvPr id="6" name="Picture 5" descr="A close up of a black background&#10;&#10;Description automatically generated">
            <a:extLst>
              <a:ext uri="{FF2B5EF4-FFF2-40B4-BE49-F238E27FC236}">
                <a16:creationId xmlns:a16="http://schemas.microsoft.com/office/drawing/2014/main" id="{D7BB21C1-CAC7-AE0D-D5B3-73981F78D8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2328" y="6638358"/>
            <a:ext cx="1096361" cy="1096361"/>
          </a:xfrm>
          <a:prstGeom prst="rect">
            <a:avLst/>
          </a:prstGeom>
        </p:spPr>
      </p:pic>
      <p:pic>
        <p:nvPicPr>
          <p:cNvPr id="7" name="Picture 6">
            <a:extLst>
              <a:ext uri="{FF2B5EF4-FFF2-40B4-BE49-F238E27FC236}">
                <a16:creationId xmlns:a16="http://schemas.microsoft.com/office/drawing/2014/main" id="{87DC0F29-7F6F-11C3-6010-E5D5CE96AA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0535060" y="6638358"/>
            <a:ext cx="1633705" cy="1013946"/>
          </a:xfrm>
          <a:prstGeom prst="rect">
            <a:avLst/>
          </a:prstGeom>
        </p:spPr>
      </p:pic>
      <p:sp>
        <p:nvSpPr>
          <p:cNvPr id="3" name="Rectangle 2">
            <a:extLst>
              <a:ext uri="{FF2B5EF4-FFF2-40B4-BE49-F238E27FC236}">
                <a16:creationId xmlns:a16="http://schemas.microsoft.com/office/drawing/2014/main" id="{725429E2-F5C6-1F61-DC00-886C8F26A149}"/>
              </a:ext>
            </a:extLst>
          </p:cNvPr>
          <p:cNvSpPr/>
          <p:nvPr/>
        </p:nvSpPr>
        <p:spPr>
          <a:xfrm>
            <a:off x="2895600" y="762000"/>
            <a:ext cx="8112868" cy="1323439"/>
          </a:xfrm>
          <a:prstGeom prst="rect">
            <a:avLst/>
          </a:prstGeom>
        </p:spPr>
        <p:txBody>
          <a:bodyPr wrap="square">
            <a:spAutoFit/>
          </a:bodyPr>
          <a:lstStyle/>
          <a:p>
            <a:pPr lvl="0" algn="ctr" fontAlgn="base">
              <a:spcBef>
                <a:spcPct val="0"/>
              </a:spcBef>
              <a:spcAft>
                <a:spcPct val="0"/>
              </a:spcAft>
            </a:pPr>
            <a:r>
              <a:rPr lang="en-US" sz="4000" dirty="0">
                <a:solidFill>
                  <a:schemeClr val="accent1">
                    <a:lumMod val="50000"/>
                  </a:schemeClr>
                </a:solidFill>
                <a:latin typeface="Times New Roman" pitchFamily="18" charset="0"/>
                <a:cs typeface="Arial" pitchFamily="34" charset="0"/>
              </a:rPr>
              <a:t>We’re here to make GOOD </a:t>
            </a:r>
          </a:p>
          <a:p>
            <a:pPr lvl="0" algn="ctr" fontAlgn="base">
              <a:spcBef>
                <a:spcPct val="0"/>
              </a:spcBef>
              <a:spcAft>
                <a:spcPct val="0"/>
              </a:spcAft>
            </a:pPr>
            <a:r>
              <a:rPr lang="en-US" sz="4000" dirty="0">
                <a:solidFill>
                  <a:schemeClr val="accent1">
                    <a:lumMod val="50000"/>
                  </a:schemeClr>
                </a:solidFill>
                <a:latin typeface="Times New Roman" pitchFamily="18" charset="0"/>
                <a:cs typeface="Arial" pitchFamily="34" charset="0"/>
              </a:rPr>
              <a:t>THINGS happen for other people. </a:t>
            </a:r>
            <a:endParaRPr lang="en-US" sz="4000" dirty="0">
              <a:solidFill>
                <a:schemeClr val="accent1">
                  <a:lumMod val="50000"/>
                </a:schemeClr>
              </a:solidFill>
              <a:latin typeface="Arial" pitchFamily="34" charset="0"/>
              <a:cs typeface="Arial" pitchFamily="34" charset="0"/>
            </a:endParaRPr>
          </a:p>
        </p:txBody>
      </p:sp>
      <p:sp>
        <p:nvSpPr>
          <p:cNvPr id="4" name="Rectangle 3">
            <a:extLst>
              <a:ext uri="{FF2B5EF4-FFF2-40B4-BE49-F238E27FC236}">
                <a16:creationId xmlns:a16="http://schemas.microsoft.com/office/drawing/2014/main" id="{1F36D521-450C-AED6-281E-E44D78791C4A}"/>
              </a:ext>
            </a:extLst>
          </p:cNvPr>
          <p:cNvSpPr/>
          <p:nvPr/>
        </p:nvSpPr>
        <p:spPr>
          <a:xfrm>
            <a:off x="3832736" y="2438400"/>
            <a:ext cx="6238595" cy="1107996"/>
          </a:xfrm>
          <a:prstGeom prst="rect">
            <a:avLst/>
          </a:prstGeom>
        </p:spPr>
        <p:txBody>
          <a:bodyPr wrap="square">
            <a:spAutoFit/>
          </a:bodyPr>
          <a:lstStyle/>
          <a:p>
            <a:pPr algn="ctr"/>
            <a:r>
              <a:rPr lang="en-US" sz="6600" dirty="0">
                <a:solidFill>
                  <a:srgbClr val="C00000"/>
                </a:solidFill>
              </a:rPr>
              <a:t>Any questions?</a:t>
            </a:r>
          </a:p>
        </p:txBody>
      </p:sp>
      <p:pic>
        <p:nvPicPr>
          <p:cNvPr id="9" name="Picture 8">
            <a:extLst>
              <a:ext uri="{FF2B5EF4-FFF2-40B4-BE49-F238E27FC236}">
                <a16:creationId xmlns:a16="http://schemas.microsoft.com/office/drawing/2014/main" id="{E8085E99-BF64-2C3F-3DD9-9578F0175FEA}"/>
              </a:ext>
            </a:extLst>
          </p:cNvPr>
          <p:cNvPicPr>
            <a:picLocks noChangeAspect="1"/>
          </p:cNvPicPr>
          <p:nvPr/>
        </p:nvPicPr>
        <p:blipFill>
          <a:blip r:embed="rId5"/>
          <a:stretch>
            <a:fillRect/>
          </a:stretch>
        </p:blipFill>
        <p:spPr>
          <a:xfrm rot="335045">
            <a:off x="5584231" y="4042598"/>
            <a:ext cx="2300863" cy="2123005"/>
          </a:xfrm>
          <a:prstGeom prst="rect">
            <a:avLst/>
          </a:prstGeom>
        </p:spPr>
      </p:pic>
    </p:spTree>
    <p:extLst>
      <p:ext uri="{BB962C8B-B14F-4D97-AF65-F5344CB8AC3E}">
        <p14:creationId xmlns:p14="http://schemas.microsoft.com/office/powerpoint/2010/main" val="4004559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84832" cy="7772400"/>
          </a:xfrm>
          <a:prstGeom prst="rect">
            <a:avLst/>
          </a:prstGeom>
        </p:spPr>
      </p:pic>
      <p:pic>
        <p:nvPicPr>
          <p:cNvPr id="6" name="Picture 5" descr="A close up of a black background&#10;&#10;Description automatically generated">
            <a:extLst>
              <a:ext uri="{FF2B5EF4-FFF2-40B4-BE49-F238E27FC236}">
                <a16:creationId xmlns:a16="http://schemas.microsoft.com/office/drawing/2014/main" id="{D7BB21C1-CAC7-AE0D-D5B3-73981F78D8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1649" y="6248400"/>
            <a:ext cx="1282846" cy="1282846"/>
          </a:xfrm>
          <a:prstGeom prst="rect">
            <a:avLst/>
          </a:prstGeom>
        </p:spPr>
      </p:pic>
      <p:pic>
        <p:nvPicPr>
          <p:cNvPr id="7" name="Picture 6">
            <a:extLst>
              <a:ext uri="{FF2B5EF4-FFF2-40B4-BE49-F238E27FC236}">
                <a16:creationId xmlns:a16="http://schemas.microsoft.com/office/drawing/2014/main" id="{87DC0F29-7F6F-11C3-6010-E5D5CE96AA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0634495" y="6248400"/>
            <a:ext cx="1964418" cy="1219200"/>
          </a:xfrm>
          <a:prstGeom prst="rect">
            <a:avLst/>
          </a:prstGeom>
        </p:spPr>
      </p:pic>
      <p:sp>
        <p:nvSpPr>
          <p:cNvPr id="9" name="Rectangle 8">
            <a:extLst>
              <a:ext uri="{FF2B5EF4-FFF2-40B4-BE49-F238E27FC236}">
                <a16:creationId xmlns:a16="http://schemas.microsoft.com/office/drawing/2014/main" id="{899D72B5-4151-64AB-A1A9-DB056C8ECA60}"/>
              </a:ext>
            </a:extLst>
          </p:cNvPr>
          <p:cNvSpPr/>
          <p:nvPr/>
        </p:nvSpPr>
        <p:spPr>
          <a:xfrm>
            <a:off x="2819400" y="1479623"/>
            <a:ext cx="9568388" cy="4813154"/>
          </a:xfrm>
          <a:prstGeom prst="rect">
            <a:avLst/>
          </a:prstGeom>
        </p:spPr>
        <p:txBody>
          <a:bodyPr wrap="square">
            <a:spAutoFit/>
          </a:bodyPr>
          <a:lstStyle/>
          <a:p>
            <a:pPr lvl="0">
              <a:lnSpc>
                <a:spcPct val="120000"/>
              </a:lnSpc>
              <a:buFont typeface="Wingdings" panose="05000000000000000000" pitchFamily="2" charset="2"/>
              <a:buChar char="Ø"/>
            </a:pPr>
            <a:r>
              <a:rPr lang="en-US" dirty="0">
                <a:solidFill>
                  <a:schemeClr val="accent1">
                    <a:lumMod val="50000"/>
                  </a:schemeClr>
                </a:solidFill>
              </a:rPr>
              <a:t>The LEA Title I Plan is the District’s annual plan for district strategic initiatives to increase academic achievement. </a:t>
            </a:r>
          </a:p>
          <a:p>
            <a:pPr lvl="0">
              <a:lnSpc>
                <a:spcPct val="120000"/>
              </a:lnSpc>
              <a:buFont typeface="Wingdings" panose="05000000000000000000" pitchFamily="2" charset="2"/>
              <a:buChar char="Ø"/>
            </a:pPr>
            <a:endParaRPr lang="en-US" dirty="0">
              <a:solidFill>
                <a:schemeClr val="accent1">
                  <a:lumMod val="50000"/>
                </a:schemeClr>
              </a:solidFill>
            </a:endParaRPr>
          </a:p>
          <a:p>
            <a:pPr lvl="0">
              <a:lnSpc>
                <a:spcPct val="120000"/>
              </a:lnSpc>
              <a:buFont typeface="Wingdings" panose="05000000000000000000" pitchFamily="2" charset="2"/>
              <a:buChar char="Ø"/>
            </a:pPr>
            <a:r>
              <a:rPr lang="en-US" dirty="0">
                <a:solidFill>
                  <a:schemeClr val="accent1">
                    <a:lumMod val="50000"/>
                  </a:schemeClr>
                </a:solidFill>
              </a:rPr>
              <a:t>The LEA Title I Parent and Family Engagement Plan is a component of this plan.</a:t>
            </a:r>
          </a:p>
          <a:p>
            <a:pPr lvl="0">
              <a:lnSpc>
                <a:spcPct val="120000"/>
              </a:lnSpc>
            </a:pPr>
            <a:endParaRPr lang="en-US" dirty="0">
              <a:solidFill>
                <a:schemeClr val="accent1">
                  <a:lumMod val="50000"/>
                </a:schemeClr>
              </a:solidFill>
            </a:endParaRPr>
          </a:p>
          <a:p>
            <a:pPr lvl="0">
              <a:lnSpc>
                <a:spcPct val="120000"/>
              </a:lnSpc>
              <a:buFont typeface="Wingdings" panose="05000000000000000000" pitchFamily="2" charset="2"/>
              <a:buChar char="Ø"/>
            </a:pPr>
            <a:r>
              <a:rPr lang="en-US" dirty="0">
                <a:solidFill>
                  <a:schemeClr val="accent1">
                    <a:lumMod val="50000"/>
                  </a:schemeClr>
                </a:solidFill>
              </a:rPr>
              <a:t> Some items included are:</a:t>
            </a:r>
          </a:p>
          <a:p>
            <a:pPr marL="742950" lvl="1" indent="-285750">
              <a:lnSpc>
                <a:spcPct val="120000"/>
              </a:lnSpc>
              <a:buFont typeface="Arial" panose="020B0604020202020204" pitchFamily="34" charset="0"/>
              <a:buChar char="•"/>
            </a:pPr>
            <a:r>
              <a:rPr lang="en-US" dirty="0">
                <a:solidFill>
                  <a:schemeClr val="accent1">
                    <a:lumMod val="50000"/>
                  </a:schemeClr>
                </a:solidFill>
              </a:rPr>
              <a:t>Student academic assessments </a:t>
            </a:r>
          </a:p>
          <a:p>
            <a:pPr marL="742950" lvl="1" indent="-285750">
              <a:lnSpc>
                <a:spcPct val="120000"/>
              </a:lnSpc>
              <a:buFont typeface="Arial" panose="020B0604020202020204" pitchFamily="34" charset="0"/>
              <a:buChar char="•"/>
            </a:pPr>
            <a:r>
              <a:rPr lang="en-US" dirty="0">
                <a:solidFill>
                  <a:schemeClr val="accent1">
                    <a:lumMod val="50000"/>
                  </a:schemeClr>
                </a:solidFill>
              </a:rPr>
              <a:t>Staff Qualifications and Professional Development</a:t>
            </a:r>
          </a:p>
          <a:p>
            <a:pPr marL="742950" lvl="1" indent="-285750">
              <a:lnSpc>
                <a:spcPct val="120000"/>
              </a:lnSpc>
              <a:buFont typeface="Arial" panose="020B0604020202020204" pitchFamily="34" charset="0"/>
              <a:buChar char="•"/>
            </a:pPr>
            <a:r>
              <a:rPr lang="en-US" dirty="0">
                <a:solidFill>
                  <a:schemeClr val="accent1">
                    <a:lumMod val="50000"/>
                  </a:schemeClr>
                </a:solidFill>
              </a:rPr>
              <a:t>Parental Involvement Strategies, including the LEA Parent and Family Engagement Plan</a:t>
            </a:r>
          </a:p>
          <a:p>
            <a:pPr marL="742950" lvl="1" indent="-285750">
              <a:lnSpc>
                <a:spcPct val="120000"/>
              </a:lnSpc>
              <a:buFont typeface="Arial" panose="020B0604020202020204" pitchFamily="34" charset="0"/>
              <a:buChar char="•"/>
            </a:pPr>
            <a:r>
              <a:rPr lang="en-US" dirty="0">
                <a:solidFill>
                  <a:schemeClr val="accent1">
                    <a:lumMod val="50000"/>
                  </a:schemeClr>
                </a:solidFill>
              </a:rPr>
              <a:t>School improvement goals</a:t>
            </a:r>
          </a:p>
          <a:p>
            <a:pPr lvl="0">
              <a:lnSpc>
                <a:spcPct val="120000"/>
              </a:lnSpc>
            </a:pPr>
            <a:endParaRPr lang="en-US" dirty="0">
              <a:solidFill>
                <a:schemeClr val="accent1">
                  <a:lumMod val="50000"/>
                </a:schemeClr>
              </a:solidFill>
            </a:endParaRPr>
          </a:p>
          <a:p>
            <a:pPr lvl="0">
              <a:lnSpc>
                <a:spcPct val="120000"/>
              </a:lnSpc>
              <a:buFont typeface="Wingdings" panose="05000000000000000000" pitchFamily="2" charset="2"/>
              <a:buChar char="Ø"/>
            </a:pPr>
            <a:r>
              <a:rPr lang="en-US" dirty="0">
                <a:solidFill>
                  <a:schemeClr val="accent1">
                    <a:lumMod val="50000"/>
                  </a:schemeClr>
                </a:solidFill>
              </a:rPr>
              <a:t>Title I parents/guardians have the right to be involved in the development of the LEA Title I Plan and the LEA Parent and Family Engagement Plan.</a:t>
            </a:r>
            <a:endParaRPr lang="en-US" dirty="0">
              <a:solidFill>
                <a:schemeClr val="accent1">
                  <a:lumMod val="50000"/>
                </a:schemeClr>
              </a:solidFill>
              <a:cs typeface="Aharoni" pitchFamily="2" charset="-79"/>
            </a:endParaRPr>
          </a:p>
        </p:txBody>
      </p:sp>
      <p:sp>
        <p:nvSpPr>
          <p:cNvPr id="10" name="Rectangle 9">
            <a:extLst>
              <a:ext uri="{FF2B5EF4-FFF2-40B4-BE49-F238E27FC236}">
                <a16:creationId xmlns:a16="http://schemas.microsoft.com/office/drawing/2014/main" id="{0D5B0B33-8D15-D226-889F-0C0A705DEED8}"/>
              </a:ext>
            </a:extLst>
          </p:cNvPr>
          <p:cNvSpPr/>
          <p:nvPr/>
        </p:nvSpPr>
        <p:spPr>
          <a:xfrm>
            <a:off x="2084832" y="304800"/>
            <a:ext cx="6855078" cy="707886"/>
          </a:xfrm>
          <a:prstGeom prst="rect">
            <a:avLst/>
          </a:prstGeom>
        </p:spPr>
        <p:txBody>
          <a:bodyPr wrap="square">
            <a:spAutoFit/>
          </a:bodyPr>
          <a:lstStyle/>
          <a:p>
            <a:pPr algn="ctr"/>
            <a:r>
              <a:rPr lang="en-US" sz="4000" dirty="0">
                <a:solidFill>
                  <a:schemeClr val="accent1">
                    <a:lumMod val="50000"/>
                  </a:schemeClr>
                </a:solidFill>
              </a:rPr>
              <a:t>What is the LEA Title I Plan?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599" cy="7772399"/>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EB77DBE1-7600-4CE7-3EEE-54CDB578E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1649" y="6248400"/>
            <a:ext cx="1282846" cy="1282846"/>
          </a:xfrm>
          <a:prstGeom prst="rect">
            <a:avLst/>
          </a:prstGeom>
        </p:spPr>
      </p:pic>
      <p:pic>
        <p:nvPicPr>
          <p:cNvPr id="4" name="Picture 3">
            <a:extLst>
              <a:ext uri="{FF2B5EF4-FFF2-40B4-BE49-F238E27FC236}">
                <a16:creationId xmlns:a16="http://schemas.microsoft.com/office/drawing/2014/main" id="{5C599C98-4C52-E58B-8807-E832ACFF3E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0634495" y="6248400"/>
            <a:ext cx="1964418" cy="1219200"/>
          </a:xfrm>
          <a:prstGeom prst="rect">
            <a:avLst/>
          </a:prstGeom>
        </p:spPr>
      </p:pic>
      <p:sp>
        <p:nvSpPr>
          <p:cNvPr id="5" name="Rectangle 4">
            <a:extLst>
              <a:ext uri="{FF2B5EF4-FFF2-40B4-BE49-F238E27FC236}">
                <a16:creationId xmlns:a16="http://schemas.microsoft.com/office/drawing/2014/main" id="{0BCA43CE-1F93-E540-0B88-3224D5FF0984}"/>
              </a:ext>
            </a:extLst>
          </p:cNvPr>
          <p:cNvSpPr/>
          <p:nvPr/>
        </p:nvSpPr>
        <p:spPr>
          <a:xfrm>
            <a:off x="304800" y="838200"/>
            <a:ext cx="8062982" cy="646331"/>
          </a:xfrm>
          <a:prstGeom prst="rect">
            <a:avLst/>
          </a:prstGeom>
        </p:spPr>
        <p:txBody>
          <a:bodyPr wrap="square">
            <a:spAutoFit/>
          </a:bodyPr>
          <a:lstStyle/>
          <a:p>
            <a:pPr algn="ctr"/>
            <a:r>
              <a:rPr lang="en-US" sz="3600" dirty="0">
                <a:solidFill>
                  <a:schemeClr val="tx2"/>
                </a:solidFill>
              </a:rPr>
              <a:t>What is a School-Wide Title I Plan?</a:t>
            </a:r>
          </a:p>
        </p:txBody>
      </p:sp>
      <p:sp>
        <p:nvSpPr>
          <p:cNvPr id="6" name="Rectangle 5">
            <a:extLst>
              <a:ext uri="{FF2B5EF4-FFF2-40B4-BE49-F238E27FC236}">
                <a16:creationId xmlns:a16="http://schemas.microsoft.com/office/drawing/2014/main" id="{DC7C71AB-936B-1CB4-821C-BC22A75D263A}"/>
              </a:ext>
            </a:extLst>
          </p:cNvPr>
          <p:cNvSpPr/>
          <p:nvPr/>
        </p:nvSpPr>
        <p:spPr>
          <a:xfrm>
            <a:off x="1143000" y="1947207"/>
            <a:ext cx="10730902" cy="2677656"/>
          </a:xfrm>
          <a:prstGeom prst="rect">
            <a:avLst/>
          </a:prstGeom>
        </p:spPr>
        <p:txBody>
          <a:bodyPr wrap="square">
            <a:spAutoFit/>
          </a:bodyPr>
          <a:lstStyle/>
          <a:p>
            <a:pPr marL="342900" indent="-342900">
              <a:lnSpc>
                <a:spcPct val="100000"/>
              </a:lnSpc>
              <a:buFont typeface="Wingdings" panose="05000000000000000000" pitchFamily="2" charset="2"/>
              <a:buChar char="Ø"/>
              <a:defRPr/>
            </a:pPr>
            <a:r>
              <a:rPr lang="en-US" sz="2400" dirty="0">
                <a:solidFill>
                  <a:schemeClr val="accent1">
                    <a:lumMod val="50000"/>
                  </a:schemeClr>
                </a:solidFill>
              </a:rPr>
              <a:t>Each school receiving Title I funds must have a plan.</a:t>
            </a:r>
          </a:p>
          <a:p>
            <a:pPr>
              <a:lnSpc>
                <a:spcPct val="100000"/>
              </a:lnSpc>
              <a:defRPr/>
            </a:pPr>
            <a:endParaRPr lang="en-US" sz="2400" dirty="0">
              <a:solidFill>
                <a:schemeClr val="accent1">
                  <a:lumMod val="50000"/>
                </a:schemeClr>
              </a:solidFill>
            </a:endParaRPr>
          </a:p>
          <a:p>
            <a:pPr marL="342900" indent="-342900">
              <a:lnSpc>
                <a:spcPct val="100000"/>
              </a:lnSpc>
              <a:buFont typeface="Wingdings" panose="05000000000000000000" pitchFamily="2" charset="2"/>
              <a:buChar char="Ø"/>
              <a:defRPr/>
            </a:pPr>
            <a:r>
              <a:rPr lang="en-US" sz="2400" dirty="0">
                <a:solidFill>
                  <a:schemeClr val="accent1">
                    <a:lumMod val="50000"/>
                  </a:schemeClr>
                </a:solidFill>
              </a:rPr>
              <a:t>The school-wide plan components are included in the School Improvement Plan (SIP) </a:t>
            </a:r>
          </a:p>
          <a:p>
            <a:pPr>
              <a:lnSpc>
                <a:spcPct val="100000"/>
              </a:lnSpc>
              <a:defRPr/>
            </a:pPr>
            <a:endParaRPr lang="en-US" sz="2400" dirty="0">
              <a:solidFill>
                <a:schemeClr val="accent1">
                  <a:lumMod val="50000"/>
                </a:schemeClr>
              </a:solidFill>
            </a:endParaRPr>
          </a:p>
          <a:p>
            <a:pPr marL="342900" indent="-342900">
              <a:lnSpc>
                <a:spcPct val="100000"/>
              </a:lnSpc>
              <a:buFont typeface="Wingdings" panose="05000000000000000000" pitchFamily="2" charset="2"/>
              <a:buChar char="Ø"/>
              <a:defRPr/>
            </a:pPr>
            <a:r>
              <a:rPr lang="en-US" sz="2400" dirty="0">
                <a:solidFill>
                  <a:schemeClr val="accent1">
                    <a:lumMod val="50000"/>
                  </a:schemeClr>
                </a:solidFill>
              </a:rPr>
              <a:t>Title I parents/guardians have the right to be involved in the development of </a:t>
            </a:r>
            <a:r>
              <a:rPr lang="en-US" sz="2400" b="1" dirty="0">
                <a:solidFill>
                  <a:srgbClr val="C00000"/>
                </a:solidFill>
              </a:rPr>
              <a:t>(Victory Charter School K5) </a:t>
            </a:r>
            <a:r>
              <a:rPr lang="en-US" sz="2400" dirty="0">
                <a:solidFill>
                  <a:schemeClr val="accent1">
                    <a:lumMod val="50000"/>
                  </a:schemeClr>
                </a:solidFill>
              </a:rPr>
              <a:t>School Improvement Plan (SIP)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789919" y="0"/>
            <a:ext cx="2011679" cy="7772400"/>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20F4A381-122F-7773-5C94-BFE88AEB2F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613578"/>
            <a:ext cx="1070068" cy="1070068"/>
          </a:xfrm>
          <a:prstGeom prst="rect">
            <a:avLst/>
          </a:prstGeom>
        </p:spPr>
      </p:pic>
      <p:pic>
        <p:nvPicPr>
          <p:cNvPr id="4" name="Picture 3">
            <a:extLst>
              <a:ext uri="{FF2B5EF4-FFF2-40B4-BE49-F238E27FC236}">
                <a16:creationId xmlns:a16="http://schemas.microsoft.com/office/drawing/2014/main" id="{9294615D-7571-F737-09EF-12273DB3F1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400077" y="6613578"/>
            <a:ext cx="1724131" cy="1070068"/>
          </a:xfrm>
          <a:prstGeom prst="rect">
            <a:avLst/>
          </a:prstGeom>
        </p:spPr>
      </p:pic>
      <p:sp>
        <p:nvSpPr>
          <p:cNvPr id="5" name="Rectangle 4">
            <a:extLst>
              <a:ext uri="{FF2B5EF4-FFF2-40B4-BE49-F238E27FC236}">
                <a16:creationId xmlns:a16="http://schemas.microsoft.com/office/drawing/2014/main" id="{44BCD5E8-FD7E-E187-0CBD-E12CFA1B3867}"/>
              </a:ext>
            </a:extLst>
          </p:cNvPr>
          <p:cNvSpPr/>
          <p:nvPr/>
        </p:nvSpPr>
        <p:spPr>
          <a:xfrm>
            <a:off x="228600" y="843660"/>
            <a:ext cx="9600618" cy="923330"/>
          </a:xfrm>
          <a:prstGeom prst="rect">
            <a:avLst/>
          </a:prstGeom>
        </p:spPr>
        <p:txBody>
          <a:bodyPr wrap="square">
            <a:spAutoFit/>
          </a:bodyPr>
          <a:lstStyle/>
          <a:p>
            <a:pPr algn="ctr"/>
            <a:r>
              <a:rPr lang="en-US" sz="5400" dirty="0">
                <a:solidFill>
                  <a:schemeClr val="accent1">
                    <a:lumMod val="50000"/>
                  </a:schemeClr>
                </a:solidFill>
              </a:rPr>
              <a:t>School Improvement Planning</a:t>
            </a:r>
          </a:p>
        </p:txBody>
      </p:sp>
      <p:sp>
        <p:nvSpPr>
          <p:cNvPr id="6" name="Rectangle 5">
            <a:extLst>
              <a:ext uri="{FF2B5EF4-FFF2-40B4-BE49-F238E27FC236}">
                <a16:creationId xmlns:a16="http://schemas.microsoft.com/office/drawing/2014/main" id="{5B762599-FA46-1B62-EBF8-E5A2FE98BC0E}"/>
              </a:ext>
            </a:extLst>
          </p:cNvPr>
          <p:cNvSpPr/>
          <p:nvPr/>
        </p:nvSpPr>
        <p:spPr>
          <a:xfrm>
            <a:off x="1222468" y="1806761"/>
            <a:ext cx="9780229" cy="4926733"/>
          </a:xfrm>
          <a:prstGeom prst="rect">
            <a:avLst/>
          </a:prstGeom>
        </p:spPr>
        <p:txBody>
          <a:bodyPr wrap="square">
            <a:spAutoFit/>
          </a:bodyPr>
          <a:lstStyle/>
          <a:p>
            <a:pPr fontAlgn="auto">
              <a:lnSpc>
                <a:spcPct val="120000"/>
              </a:lnSpc>
              <a:spcBef>
                <a:spcPts val="0"/>
              </a:spcBef>
              <a:spcAft>
                <a:spcPts val="0"/>
              </a:spcAft>
              <a:buFont typeface="Wingdings" panose="05000000000000000000" pitchFamily="2" charset="2"/>
              <a:buChar char="Ø"/>
            </a:pPr>
            <a:r>
              <a:rPr lang="en-US" sz="2400" dirty="0">
                <a:solidFill>
                  <a:schemeClr val="accent1">
                    <a:lumMod val="50000"/>
                  </a:schemeClr>
                </a:solidFill>
              </a:rPr>
              <a:t>Our school has identified the following areas of focus for 2023-2024:</a:t>
            </a:r>
          </a:p>
          <a:p>
            <a:pPr>
              <a:lnSpc>
                <a:spcPct val="120000"/>
              </a:lnSpc>
            </a:pPr>
            <a:r>
              <a:rPr lang="en-US" sz="2400" dirty="0">
                <a:solidFill>
                  <a:srgbClr val="002060"/>
                </a:solidFill>
              </a:rPr>
              <a:t>	</a:t>
            </a:r>
            <a:r>
              <a:rPr lang="en-US" sz="2400" b="1" dirty="0">
                <a:solidFill>
                  <a:srgbClr val="FF0000"/>
                </a:solidFill>
              </a:rPr>
              <a:t>1. (Math Proficiency &amp; Learning Gains)</a:t>
            </a:r>
          </a:p>
          <a:p>
            <a:pPr>
              <a:lnSpc>
                <a:spcPct val="120000"/>
              </a:lnSpc>
            </a:pPr>
            <a:r>
              <a:rPr lang="en-US" sz="2400" b="1" dirty="0">
                <a:solidFill>
                  <a:srgbClr val="FF0000"/>
                </a:solidFill>
              </a:rPr>
              <a:t>	2. (ELA Proficiency &amp; Learning Gains)</a:t>
            </a:r>
          </a:p>
          <a:p>
            <a:pPr>
              <a:lnSpc>
                <a:spcPct val="120000"/>
              </a:lnSpc>
            </a:pPr>
            <a:r>
              <a:rPr lang="en-US" sz="2400" b="1" dirty="0">
                <a:solidFill>
                  <a:srgbClr val="FF0000"/>
                </a:solidFill>
              </a:rPr>
              <a:t>	3. (Science Proficiency)</a:t>
            </a:r>
          </a:p>
          <a:p>
            <a:pPr>
              <a:lnSpc>
                <a:spcPct val="120000"/>
              </a:lnSpc>
            </a:pPr>
            <a:r>
              <a:rPr lang="en-US" sz="2400" b="1" dirty="0">
                <a:solidFill>
                  <a:srgbClr val="FF0000"/>
                </a:solidFill>
              </a:rPr>
              <a:t>	4. (ESE Proficiency)</a:t>
            </a:r>
          </a:p>
          <a:p>
            <a:pPr>
              <a:lnSpc>
                <a:spcPct val="120000"/>
              </a:lnSpc>
            </a:pPr>
            <a:r>
              <a:rPr lang="en-US" sz="2400" b="1" dirty="0">
                <a:solidFill>
                  <a:srgbClr val="FF0000"/>
                </a:solidFill>
              </a:rPr>
              <a:t>	5. (ELL Proficiency) </a:t>
            </a:r>
          </a:p>
          <a:p>
            <a:pPr>
              <a:lnSpc>
                <a:spcPct val="120000"/>
              </a:lnSpc>
            </a:pPr>
            <a:r>
              <a:rPr lang="en-US" sz="2400" dirty="0">
                <a:solidFill>
                  <a:schemeClr val="accent1">
                    <a:lumMod val="50000"/>
                  </a:schemeClr>
                </a:solidFill>
              </a:rPr>
              <a:t>Please visit our monthly School Advisory Committee (SAC) meetings, where we discuss our progress and how we can raise achievement. </a:t>
            </a:r>
          </a:p>
          <a:p>
            <a:pPr fontAlgn="auto">
              <a:lnSpc>
                <a:spcPct val="120000"/>
              </a:lnSpc>
              <a:spcBef>
                <a:spcPts val="0"/>
              </a:spcBef>
              <a:spcAft>
                <a:spcPts val="0"/>
              </a:spcAft>
              <a:buFont typeface="Wingdings" panose="05000000000000000000" pitchFamily="2" charset="2"/>
              <a:buChar char="Ø"/>
            </a:pPr>
            <a:r>
              <a:rPr lang="en-US" sz="2400" dirty="0">
                <a:solidFill>
                  <a:schemeClr val="accent1">
                    <a:lumMod val="50000"/>
                  </a:schemeClr>
                </a:solidFill>
              </a:rPr>
              <a:t>During the months of September, December, and March, we will review, discuss, and solicit feedback regarding the school’s Title I and Parent &amp; Family Engagement plans.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599" cy="7772399"/>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92496B8F-46D7-2A66-6557-D27262FB4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324600"/>
            <a:ext cx="1282846" cy="1282846"/>
          </a:xfrm>
          <a:prstGeom prst="rect">
            <a:avLst/>
          </a:prstGeom>
        </p:spPr>
      </p:pic>
      <p:pic>
        <p:nvPicPr>
          <p:cNvPr id="4" name="Picture 3">
            <a:extLst>
              <a:ext uri="{FF2B5EF4-FFF2-40B4-BE49-F238E27FC236}">
                <a16:creationId xmlns:a16="http://schemas.microsoft.com/office/drawing/2014/main" id="{7D2FD275-116C-B4B6-F3F2-EAC9FCB9B0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18" t="19922" r="2386" b="16539"/>
          <a:stretch/>
        </p:blipFill>
        <p:spPr>
          <a:xfrm>
            <a:off x="1587646" y="6388246"/>
            <a:ext cx="1828800" cy="1219200"/>
          </a:xfrm>
          <a:prstGeom prst="rect">
            <a:avLst/>
          </a:prstGeom>
        </p:spPr>
      </p:pic>
      <p:sp>
        <p:nvSpPr>
          <p:cNvPr id="8" name="Rectangle 7">
            <a:extLst>
              <a:ext uri="{FF2B5EF4-FFF2-40B4-BE49-F238E27FC236}">
                <a16:creationId xmlns:a16="http://schemas.microsoft.com/office/drawing/2014/main" id="{43C26BD6-F896-32C5-E5B0-D2BEF07A8D44}"/>
              </a:ext>
            </a:extLst>
          </p:cNvPr>
          <p:cNvSpPr/>
          <p:nvPr/>
        </p:nvSpPr>
        <p:spPr>
          <a:xfrm>
            <a:off x="2743200" y="722282"/>
            <a:ext cx="7138622" cy="707886"/>
          </a:xfrm>
          <a:prstGeom prst="rect">
            <a:avLst/>
          </a:prstGeom>
        </p:spPr>
        <p:txBody>
          <a:bodyPr wrap="none">
            <a:spAutoFit/>
          </a:bodyPr>
          <a:lstStyle/>
          <a:p>
            <a:pPr algn="ctr"/>
            <a:r>
              <a:rPr lang="en-US" sz="4000" b="1" dirty="0">
                <a:solidFill>
                  <a:schemeClr val="accent1">
                    <a:lumMod val="50000"/>
                  </a:schemeClr>
                </a:solidFill>
              </a:rPr>
              <a:t>School Improvement Plan Scores</a:t>
            </a:r>
            <a:endParaRPr lang="en-US" sz="4000" dirty="0">
              <a:solidFill>
                <a:schemeClr val="accent1">
                  <a:lumMod val="50000"/>
                </a:schemeClr>
              </a:solidFill>
            </a:endParaRPr>
          </a:p>
        </p:txBody>
      </p:sp>
      <p:sp>
        <p:nvSpPr>
          <p:cNvPr id="9" name="Rectangle 8">
            <a:extLst>
              <a:ext uri="{FF2B5EF4-FFF2-40B4-BE49-F238E27FC236}">
                <a16:creationId xmlns:a16="http://schemas.microsoft.com/office/drawing/2014/main" id="{325331D0-E65A-0238-E5DD-3E8A34601D7D}"/>
              </a:ext>
            </a:extLst>
          </p:cNvPr>
          <p:cNvSpPr/>
          <p:nvPr/>
        </p:nvSpPr>
        <p:spPr>
          <a:xfrm>
            <a:off x="2398891" y="1676400"/>
            <a:ext cx="8003816" cy="3828933"/>
          </a:xfrm>
          <a:prstGeom prst="rect">
            <a:avLst/>
          </a:prstGeom>
        </p:spPr>
        <p:txBody>
          <a:bodyPr wrap="square" lIns="91440" tIns="45720" rIns="91440" bIns="45720" anchor="t">
            <a:spAutoFit/>
          </a:bodyPr>
          <a:lstStyle/>
          <a:p>
            <a:pPr algn="ctr">
              <a:lnSpc>
                <a:spcPct val="120000"/>
              </a:lnSpc>
            </a:pPr>
            <a:r>
              <a:rPr lang="en-US" b="1" dirty="0">
                <a:solidFill>
                  <a:schemeClr val="accent1">
                    <a:lumMod val="50000"/>
                  </a:schemeClr>
                </a:solidFill>
              </a:rPr>
              <a:t>Student scores for the 2022-2023 Florida Standards Assessment (FSA) </a:t>
            </a:r>
          </a:p>
          <a:p>
            <a:pPr algn="ctr">
              <a:lnSpc>
                <a:spcPct val="120000"/>
              </a:lnSpc>
            </a:pPr>
            <a:r>
              <a:rPr lang="en-US" b="1" dirty="0">
                <a:solidFill>
                  <a:schemeClr val="accent1">
                    <a:lumMod val="50000"/>
                  </a:schemeClr>
                </a:solidFill>
              </a:rPr>
              <a:t>and/or End-of-Course (EOC) are listed below:</a:t>
            </a:r>
            <a:endParaRPr lang="en-US" sz="1200" b="1" dirty="0">
              <a:solidFill>
                <a:schemeClr val="accent1">
                  <a:lumMod val="50000"/>
                </a:schemeClr>
              </a:solidFill>
            </a:endParaRPr>
          </a:p>
          <a:p>
            <a:pPr algn="ctr" fontAlgn="auto">
              <a:lnSpc>
                <a:spcPct val="120000"/>
              </a:lnSpc>
              <a:spcBef>
                <a:spcPts val="0"/>
              </a:spcBef>
              <a:spcAft>
                <a:spcPts val="0"/>
              </a:spcAft>
            </a:pPr>
            <a:r>
              <a:rPr lang="en-US" sz="1400" b="1" dirty="0">
                <a:solidFill>
                  <a:srgbClr val="0070C0"/>
                </a:solidFill>
              </a:rPr>
              <a:t>		</a:t>
            </a:r>
            <a:br>
              <a:rPr lang="en-US" sz="1400" b="1" dirty="0">
                <a:solidFill>
                  <a:srgbClr val="0070C0"/>
                </a:solidFill>
              </a:rPr>
            </a:br>
            <a:br>
              <a:rPr lang="en-US" sz="1400" b="1" dirty="0">
                <a:solidFill>
                  <a:srgbClr val="0070C0"/>
                </a:solidFill>
              </a:rPr>
            </a:br>
            <a:r>
              <a:rPr lang="en-US" sz="1400" b="1" dirty="0">
                <a:solidFill>
                  <a:srgbClr val="0070C0"/>
                </a:solidFill>
              </a:rPr>
              <a:t>https://</a:t>
            </a:r>
            <a:r>
              <a:rPr lang="en-US" sz="1400" b="1" dirty="0" err="1">
                <a:solidFill>
                  <a:srgbClr val="0070C0"/>
                </a:solidFill>
              </a:rPr>
              <a:t>docs.google.com</a:t>
            </a:r>
            <a:r>
              <a:rPr lang="en-US" sz="1400" b="1" dirty="0">
                <a:solidFill>
                  <a:srgbClr val="0070C0"/>
                </a:solidFill>
              </a:rPr>
              <a:t>/spreadsheets/d/10ILa9b5K0nII-AFSk7h-ABDvPSmSKRyeDCUfhbdSroU/edit</a:t>
            </a:r>
            <a:br>
              <a:rPr lang="en-US" sz="1400" b="1" dirty="0">
                <a:solidFill>
                  <a:srgbClr val="0070C0"/>
                </a:solidFill>
              </a:rPr>
            </a:br>
            <a:br>
              <a:rPr lang="en-US" sz="1400" b="1" dirty="0">
                <a:solidFill>
                  <a:srgbClr val="0070C0"/>
                </a:solidFill>
              </a:rPr>
            </a:br>
            <a:endParaRPr lang="en-US" sz="1400" b="1" dirty="0">
              <a:solidFill>
                <a:srgbClr val="0070C0"/>
              </a:solidFill>
            </a:endParaRPr>
          </a:p>
          <a:p>
            <a:pPr algn="ctr" fontAlgn="auto">
              <a:lnSpc>
                <a:spcPct val="120000"/>
              </a:lnSpc>
              <a:spcBef>
                <a:spcPts val="0"/>
              </a:spcBef>
              <a:spcAft>
                <a:spcPts val="0"/>
              </a:spcAft>
            </a:pPr>
            <a:r>
              <a:rPr lang="en-US" b="1" dirty="0">
                <a:solidFill>
                  <a:schemeClr val="accent1">
                    <a:lumMod val="50000"/>
                  </a:schemeClr>
                </a:solidFill>
              </a:rPr>
              <a:t>Our school’s 2023-2024 School Improvement Plan can be accessed at: </a:t>
            </a:r>
          </a:p>
          <a:p>
            <a:pPr algn="ctr" fontAlgn="auto">
              <a:lnSpc>
                <a:spcPct val="120000"/>
              </a:lnSpc>
              <a:spcBef>
                <a:spcPts val="0"/>
              </a:spcBef>
              <a:spcAft>
                <a:spcPts val="0"/>
              </a:spcAft>
            </a:pPr>
            <a:r>
              <a:rPr lang="en-US" b="1" dirty="0">
                <a:solidFill>
                  <a:srgbClr val="00B0F0"/>
                </a:solidFill>
                <a:hlinkClick r:id="rId5">
                  <a:extLst>
                    <a:ext uri="{A12FA001-AC4F-418D-AE19-62706E023703}">
                      <ahyp:hlinkClr xmlns:ahyp="http://schemas.microsoft.com/office/drawing/2018/hyperlinkcolor" val="tx"/>
                    </a:ext>
                  </a:extLst>
                </a:hlinkClick>
              </a:rPr>
              <a:t>https://www.floridacims.org/districts/osceola</a:t>
            </a:r>
            <a:r>
              <a:rPr lang="en-US" b="1" dirty="0">
                <a:solidFill>
                  <a:srgbClr val="00B0F0"/>
                </a:solidFill>
              </a:rPr>
              <a:t> </a:t>
            </a:r>
          </a:p>
          <a:p>
            <a:pPr algn="ctr">
              <a:lnSpc>
                <a:spcPct val="120000"/>
              </a:lnSpc>
            </a:pPr>
            <a:endParaRPr lang="en-US" sz="1200" b="1" dirty="0">
              <a:solidFill>
                <a:schemeClr val="bg1"/>
              </a:solidFill>
            </a:endParaRPr>
          </a:p>
          <a:p>
            <a:pPr algn="ctr" fontAlgn="auto">
              <a:lnSpc>
                <a:spcPct val="120000"/>
              </a:lnSpc>
              <a:spcBef>
                <a:spcPts val="0"/>
              </a:spcBef>
              <a:spcAft>
                <a:spcPts val="0"/>
              </a:spcAft>
            </a:pPr>
            <a:r>
              <a:rPr lang="en-US" b="1" dirty="0">
                <a:solidFill>
                  <a:schemeClr val="accent1">
                    <a:lumMod val="50000"/>
                  </a:schemeClr>
                </a:solidFill>
              </a:rPr>
              <a:t>Each school year, we use the previous year’s scores to determine </a:t>
            </a:r>
          </a:p>
          <a:p>
            <a:pPr algn="ctr" fontAlgn="auto">
              <a:lnSpc>
                <a:spcPct val="120000"/>
              </a:lnSpc>
              <a:spcBef>
                <a:spcPts val="0"/>
              </a:spcBef>
              <a:spcAft>
                <a:spcPts val="0"/>
              </a:spcAft>
            </a:pPr>
            <a:r>
              <a:rPr lang="en-US" b="1" dirty="0">
                <a:solidFill>
                  <a:schemeClr val="accent1">
                    <a:lumMod val="50000"/>
                  </a:schemeClr>
                </a:solidFill>
              </a:rPr>
              <a:t>our school improvement goals for the next year.</a:t>
            </a:r>
          </a:p>
        </p:txBody>
      </p:sp>
    </p:spTree>
    <p:extLst>
      <p:ext uri="{BB962C8B-B14F-4D97-AF65-F5344CB8AC3E}">
        <p14:creationId xmlns:p14="http://schemas.microsoft.com/office/powerpoint/2010/main" val="2079245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600" cy="7772400"/>
          </a:xfrm>
          <a:prstGeom prst="rect">
            <a:avLst/>
          </a:prstGeom>
        </p:spPr>
      </p:pic>
      <p:pic>
        <p:nvPicPr>
          <p:cNvPr id="5" name="Picture 4" descr="A close up of a black background&#10;&#10;Description automatically generated">
            <a:extLst>
              <a:ext uri="{FF2B5EF4-FFF2-40B4-BE49-F238E27FC236}">
                <a16:creationId xmlns:a16="http://schemas.microsoft.com/office/drawing/2014/main" id="{C08747F9-8B43-B18F-1239-491182E7A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6489554"/>
            <a:ext cx="1282846" cy="1282846"/>
          </a:xfrm>
          <a:prstGeom prst="rect">
            <a:avLst/>
          </a:prstGeom>
        </p:spPr>
      </p:pic>
      <p:pic>
        <p:nvPicPr>
          <p:cNvPr id="6" name="Picture 5">
            <a:extLst>
              <a:ext uri="{FF2B5EF4-FFF2-40B4-BE49-F238E27FC236}">
                <a16:creationId xmlns:a16="http://schemas.microsoft.com/office/drawing/2014/main" id="{E528298F-52FF-A69B-D268-9599349AC4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9601200" y="6486205"/>
            <a:ext cx="1964418" cy="1219200"/>
          </a:xfrm>
          <a:prstGeom prst="rect">
            <a:avLst/>
          </a:prstGeom>
        </p:spPr>
      </p:pic>
      <p:sp>
        <p:nvSpPr>
          <p:cNvPr id="3" name="Rectangle 2">
            <a:extLst>
              <a:ext uri="{FF2B5EF4-FFF2-40B4-BE49-F238E27FC236}">
                <a16:creationId xmlns:a16="http://schemas.microsoft.com/office/drawing/2014/main" id="{EE63069C-5ADB-01F2-B7BA-52282D61D9DC}"/>
              </a:ext>
            </a:extLst>
          </p:cNvPr>
          <p:cNvSpPr/>
          <p:nvPr/>
        </p:nvSpPr>
        <p:spPr>
          <a:xfrm>
            <a:off x="3086100" y="838200"/>
            <a:ext cx="6629400" cy="1200329"/>
          </a:xfrm>
          <a:prstGeom prst="rect">
            <a:avLst/>
          </a:prstGeom>
        </p:spPr>
        <p:txBody>
          <a:bodyPr wrap="square">
            <a:spAutoFit/>
          </a:bodyPr>
          <a:lstStyle/>
          <a:p>
            <a:pPr lvl="0" algn="ctr"/>
            <a:r>
              <a:rPr lang="en-US" sz="3600" dirty="0">
                <a:solidFill>
                  <a:schemeClr val="accent1">
                    <a:lumMod val="50000"/>
                  </a:schemeClr>
                </a:solidFill>
              </a:rPr>
              <a:t>How does </a:t>
            </a:r>
            <a:r>
              <a:rPr lang="en-US" sz="3600" dirty="0">
                <a:solidFill>
                  <a:srgbClr val="FF0000"/>
                </a:solidFill>
              </a:rPr>
              <a:t>School Name </a:t>
            </a:r>
            <a:r>
              <a:rPr lang="en-US" sz="3600" dirty="0">
                <a:solidFill>
                  <a:schemeClr val="accent1">
                    <a:lumMod val="50000"/>
                  </a:schemeClr>
                </a:solidFill>
              </a:rPr>
              <a:t>use Title I and SIP funds?</a:t>
            </a:r>
          </a:p>
        </p:txBody>
      </p:sp>
      <p:sp>
        <p:nvSpPr>
          <p:cNvPr id="4" name="Rectangle 3">
            <a:extLst>
              <a:ext uri="{FF2B5EF4-FFF2-40B4-BE49-F238E27FC236}">
                <a16:creationId xmlns:a16="http://schemas.microsoft.com/office/drawing/2014/main" id="{C95E5F84-8B7E-DC4B-FE55-34A488DA3446}"/>
              </a:ext>
            </a:extLst>
          </p:cNvPr>
          <p:cNvSpPr/>
          <p:nvPr/>
        </p:nvSpPr>
        <p:spPr>
          <a:xfrm>
            <a:off x="2955018" y="2590800"/>
            <a:ext cx="8610600" cy="3170099"/>
          </a:xfrm>
          <a:prstGeom prst="rect">
            <a:avLst/>
          </a:prstGeom>
        </p:spPr>
        <p:txBody>
          <a:bodyPr wrap="square">
            <a:spAutoFit/>
          </a:bodyPr>
          <a:lstStyle/>
          <a:p>
            <a:pPr marL="342900" lvl="0" indent="-342900">
              <a:spcBef>
                <a:spcPct val="20000"/>
              </a:spcBef>
              <a:buFont typeface="Wingdings" panose="05000000000000000000" pitchFamily="2" charset="2"/>
              <a:buChar char="Ø"/>
              <a:defRPr/>
            </a:pPr>
            <a:r>
              <a:rPr lang="en-US" sz="2000" dirty="0">
                <a:solidFill>
                  <a:schemeClr val="accent1">
                    <a:lumMod val="50000"/>
                  </a:schemeClr>
                </a:solidFill>
              </a:rPr>
              <a:t>Federal Title I funds must </a:t>
            </a:r>
            <a:r>
              <a:rPr lang="en-US" sz="2000" b="1" u="sng" dirty="0">
                <a:solidFill>
                  <a:schemeClr val="accent1">
                    <a:lumMod val="50000"/>
                  </a:schemeClr>
                </a:solidFill>
              </a:rPr>
              <a:t>supplement</a:t>
            </a:r>
            <a:r>
              <a:rPr lang="en-US" sz="2000" b="1" dirty="0">
                <a:solidFill>
                  <a:schemeClr val="accent1">
                    <a:lumMod val="50000"/>
                  </a:schemeClr>
                </a:solidFill>
              </a:rPr>
              <a:t> </a:t>
            </a:r>
            <a:r>
              <a:rPr lang="en-US" sz="2000" dirty="0">
                <a:solidFill>
                  <a:schemeClr val="accent1">
                    <a:lumMod val="50000"/>
                  </a:schemeClr>
                </a:solidFill>
              </a:rPr>
              <a:t>the school’s existing programs. At our school we use Title I funds to:</a:t>
            </a:r>
          </a:p>
          <a:p>
            <a:pPr lvl="0">
              <a:defRPr/>
            </a:pPr>
            <a:endParaRPr lang="en-US" sz="2000" dirty="0">
              <a:solidFill>
                <a:schemeClr val="accent1">
                  <a:lumMod val="50000"/>
                </a:schemeClr>
              </a:solidFill>
            </a:endParaRPr>
          </a:p>
          <a:p>
            <a:pPr marL="182880" lvl="0" indent="-342900">
              <a:buFont typeface="Wingdings" panose="05000000000000000000" pitchFamily="2" charset="2"/>
              <a:buChar char="Ø"/>
              <a:defRPr/>
            </a:pPr>
            <a:r>
              <a:rPr lang="en-US" sz="2000" dirty="0">
                <a:solidFill>
                  <a:schemeClr val="accent1">
                    <a:lumMod val="50000"/>
                  </a:schemeClr>
                </a:solidFill>
              </a:rPr>
              <a:t>Add academic coaches to our staff</a:t>
            </a:r>
          </a:p>
          <a:p>
            <a:pPr marL="182880" lvl="0" indent="-342900">
              <a:buFont typeface="Wingdings" panose="05000000000000000000" pitchFamily="2" charset="2"/>
              <a:buChar char="Ø"/>
              <a:defRPr/>
            </a:pPr>
            <a:r>
              <a:rPr lang="en-US" sz="2000" dirty="0">
                <a:solidFill>
                  <a:schemeClr val="accent1">
                    <a:lumMod val="50000"/>
                  </a:schemeClr>
                </a:solidFill>
              </a:rPr>
              <a:t>Add paraprofessionals to the classroom </a:t>
            </a:r>
          </a:p>
          <a:p>
            <a:pPr marL="182880" lvl="0" indent="-342900">
              <a:buFont typeface="Wingdings" panose="05000000000000000000" pitchFamily="2" charset="2"/>
              <a:buChar char="Ø"/>
              <a:defRPr/>
            </a:pPr>
            <a:r>
              <a:rPr lang="en-US" sz="2000" dirty="0">
                <a:solidFill>
                  <a:schemeClr val="accent1">
                    <a:lumMod val="50000"/>
                  </a:schemeClr>
                </a:solidFill>
              </a:rPr>
              <a:t>Purchase </a:t>
            </a:r>
            <a:r>
              <a:rPr lang="en-US" sz="2000" i="1" dirty="0">
                <a:solidFill>
                  <a:schemeClr val="accent1">
                    <a:lumMod val="50000"/>
                  </a:schemeClr>
                </a:solidFill>
              </a:rPr>
              <a:t>supplemental </a:t>
            </a:r>
            <a:r>
              <a:rPr lang="en-US" sz="2000" dirty="0">
                <a:solidFill>
                  <a:schemeClr val="accent1">
                    <a:lumMod val="50000"/>
                  </a:schemeClr>
                </a:solidFill>
              </a:rPr>
              <a:t>classroom materials and supplies</a:t>
            </a:r>
          </a:p>
          <a:p>
            <a:pPr marL="182880" lvl="0" indent="-342900">
              <a:buFont typeface="Wingdings" panose="05000000000000000000" pitchFamily="2" charset="2"/>
              <a:buChar char="Ø"/>
              <a:defRPr/>
            </a:pPr>
            <a:r>
              <a:rPr lang="en-US" sz="2000" dirty="0">
                <a:solidFill>
                  <a:schemeClr val="accent1">
                    <a:lumMod val="50000"/>
                  </a:schemeClr>
                </a:solidFill>
              </a:rPr>
              <a:t>Provide tutoring</a:t>
            </a:r>
          </a:p>
          <a:p>
            <a:pPr marL="182880" lvl="0" indent="-342900">
              <a:buFont typeface="Wingdings" panose="05000000000000000000" pitchFamily="2" charset="2"/>
              <a:buChar char="Ø"/>
              <a:defRPr/>
            </a:pPr>
            <a:r>
              <a:rPr lang="en-US" sz="2000" dirty="0">
                <a:solidFill>
                  <a:schemeClr val="accent1">
                    <a:lumMod val="50000"/>
                  </a:schemeClr>
                </a:solidFill>
              </a:rPr>
              <a:t>Provide professional development for teachers </a:t>
            </a:r>
          </a:p>
          <a:p>
            <a:pPr marL="182880" lvl="0" indent="-342900">
              <a:buFont typeface="Wingdings" panose="05000000000000000000" pitchFamily="2" charset="2"/>
              <a:buChar char="Ø"/>
              <a:defRPr/>
            </a:pPr>
            <a:r>
              <a:rPr lang="en-US" sz="2000" dirty="0">
                <a:solidFill>
                  <a:schemeClr val="accent1">
                    <a:lumMod val="50000"/>
                  </a:schemeClr>
                </a:solidFill>
              </a:rPr>
              <a:t>Purchase </a:t>
            </a:r>
            <a:r>
              <a:rPr lang="en-US" sz="2000" i="1" dirty="0">
                <a:solidFill>
                  <a:schemeClr val="accent1">
                    <a:lumMod val="50000"/>
                  </a:schemeClr>
                </a:solidFill>
              </a:rPr>
              <a:t>supplemental </a:t>
            </a:r>
            <a:r>
              <a:rPr lang="en-US" sz="2000" dirty="0">
                <a:solidFill>
                  <a:schemeClr val="accent1">
                    <a:lumMod val="50000"/>
                  </a:schemeClr>
                </a:solidFill>
              </a:rPr>
              <a:t>software and technology equipment</a:t>
            </a:r>
          </a:p>
          <a:p>
            <a:pPr marL="182880" lvl="1" indent="-342900">
              <a:spcAft>
                <a:spcPts val="400"/>
              </a:spcAft>
              <a:buFont typeface="Wingdings" panose="05000000000000000000" pitchFamily="2" charset="2"/>
              <a:buChar char="Ø"/>
              <a:defRPr/>
            </a:pPr>
            <a:r>
              <a:rPr lang="en-US" sz="2000" dirty="0">
                <a:solidFill>
                  <a:schemeClr val="accent1">
                    <a:lumMod val="50000"/>
                  </a:schemeClr>
                </a:solidFill>
              </a:rPr>
              <a:t>Conduct parental educational meetings/trainings/activities</a:t>
            </a:r>
          </a:p>
        </p:txBody>
      </p:sp>
    </p:spTree>
    <p:extLst>
      <p:ext uri="{BB962C8B-B14F-4D97-AF65-F5344CB8AC3E}">
        <p14:creationId xmlns:p14="http://schemas.microsoft.com/office/powerpoint/2010/main" val="103658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84832" cy="7772400"/>
          </a:xfrm>
          <a:prstGeom prst="rect">
            <a:avLst/>
          </a:prstGeom>
        </p:spPr>
      </p:pic>
      <p:pic>
        <p:nvPicPr>
          <p:cNvPr id="6" name="Picture 5" descr="A close up of a black background&#10;&#10;Description automatically generated">
            <a:extLst>
              <a:ext uri="{FF2B5EF4-FFF2-40B4-BE49-F238E27FC236}">
                <a16:creationId xmlns:a16="http://schemas.microsoft.com/office/drawing/2014/main" id="{D7BB21C1-CAC7-AE0D-D5B3-73981F78D8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1649" y="6248400"/>
            <a:ext cx="1282846" cy="1282846"/>
          </a:xfrm>
          <a:prstGeom prst="rect">
            <a:avLst/>
          </a:prstGeom>
        </p:spPr>
      </p:pic>
      <p:pic>
        <p:nvPicPr>
          <p:cNvPr id="7" name="Picture 6">
            <a:extLst>
              <a:ext uri="{FF2B5EF4-FFF2-40B4-BE49-F238E27FC236}">
                <a16:creationId xmlns:a16="http://schemas.microsoft.com/office/drawing/2014/main" id="{87DC0F29-7F6F-11C3-6010-E5D5CE96AA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0634495" y="6248400"/>
            <a:ext cx="1964418" cy="1219200"/>
          </a:xfrm>
          <a:prstGeom prst="rect">
            <a:avLst/>
          </a:prstGeom>
        </p:spPr>
      </p:pic>
      <p:sp>
        <p:nvSpPr>
          <p:cNvPr id="3" name="Rectangle 2">
            <a:extLst>
              <a:ext uri="{FF2B5EF4-FFF2-40B4-BE49-F238E27FC236}">
                <a16:creationId xmlns:a16="http://schemas.microsoft.com/office/drawing/2014/main" id="{F645840D-6A56-F703-7137-463650F2B0B4}"/>
              </a:ext>
            </a:extLst>
          </p:cNvPr>
          <p:cNvSpPr/>
          <p:nvPr/>
        </p:nvSpPr>
        <p:spPr>
          <a:xfrm>
            <a:off x="1882145" y="838200"/>
            <a:ext cx="10716768" cy="584775"/>
          </a:xfrm>
          <a:prstGeom prst="rect">
            <a:avLst/>
          </a:prstGeom>
        </p:spPr>
        <p:txBody>
          <a:bodyPr wrap="square">
            <a:spAutoFit/>
          </a:bodyPr>
          <a:lstStyle/>
          <a:p>
            <a:pPr lvl="0" algn="ctr"/>
            <a:r>
              <a:rPr lang="en-US" sz="3200" dirty="0">
                <a:solidFill>
                  <a:schemeClr val="accent1">
                    <a:lumMod val="50000"/>
                  </a:schemeClr>
                </a:solidFill>
              </a:rPr>
              <a:t>What is the 1% set-aside and how are parents involved?</a:t>
            </a:r>
          </a:p>
        </p:txBody>
      </p:sp>
      <p:sp>
        <p:nvSpPr>
          <p:cNvPr id="4" name="Rectangle 3">
            <a:extLst>
              <a:ext uri="{FF2B5EF4-FFF2-40B4-BE49-F238E27FC236}">
                <a16:creationId xmlns:a16="http://schemas.microsoft.com/office/drawing/2014/main" id="{622F95F8-6280-9097-26C7-8C86A8762F5C}"/>
              </a:ext>
            </a:extLst>
          </p:cNvPr>
          <p:cNvSpPr/>
          <p:nvPr/>
        </p:nvSpPr>
        <p:spPr>
          <a:xfrm>
            <a:off x="2573119" y="1600200"/>
            <a:ext cx="9334819" cy="4013599"/>
          </a:xfrm>
          <a:prstGeom prst="rect">
            <a:avLst/>
          </a:prstGeom>
        </p:spPr>
        <p:txBody>
          <a:bodyPr wrap="square" lIns="91440" tIns="45720" rIns="91440" bIns="45720" anchor="t">
            <a:spAutoFit/>
          </a:bodyPr>
          <a:lstStyle/>
          <a:p>
            <a:pPr>
              <a:lnSpc>
                <a:spcPct val="120000"/>
              </a:lnSpc>
              <a:buFont typeface="Wingdings" panose="05000000000000000000" pitchFamily="2" charset="2"/>
              <a:buChar char="Ø"/>
              <a:defRPr/>
            </a:pPr>
            <a:r>
              <a:rPr lang="en-US" dirty="0">
                <a:solidFill>
                  <a:schemeClr val="accent1">
                    <a:lumMod val="50000"/>
                  </a:schemeClr>
                </a:solidFill>
              </a:rPr>
              <a:t> For the 2023-2024 school year, the Title I allocation for The School District of Osceola County is $21,832,791.04. Federal law requires the LEA to set aside 1% for parent and family engagement.</a:t>
            </a:r>
          </a:p>
          <a:p>
            <a:pPr lvl="0">
              <a:lnSpc>
                <a:spcPct val="120000"/>
              </a:lnSpc>
              <a:buFont typeface="Wingdings" panose="05000000000000000000" pitchFamily="2" charset="2"/>
              <a:buChar char="Ø"/>
              <a:defRPr/>
            </a:pPr>
            <a:endParaRPr lang="en-US" sz="1600" dirty="0">
              <a:solidFill>
                <a:schemeClr val="accent1">
                  <a:lumMod val="50000"/>
                </a:schemeClr>
              </a:solidFill>
            </a:endParaRPr>
          </a:p>
          <a:p>
            <a:pPr>
              <a:lnSpc>
                <a:spcPct val="120000"/>
              </a:lnSpc>
              <a:buFont typeface="Wingdings" panose="05000000000000000000" pitchFamily="2" charset="2"/>
              <a:buChar char="Ø"/>
              <a:defRPr/>
            </a:pPr>
            <a:r>
              <a:rPr lang="en-US" dirty="0">
                <a:solidFill>
                  <a:schemeClr val="accent1">
                    <a:lumMod val="50000"/>
                  </a:schemeClr>
                </a:solidFill>
              </a:rPr>
              <a:t> 90% of the 1% amount must be allocated to all District Title I schools to implement school-level parent and family engagement. Our school received </a:t>
            </a:r>
            <a:r>
              <a:rPr lang="en-US" b="1" dirty="0">
                <a:solidFill>
                  <a:srgbClr val="FF0000"/>
                </a:solidFill>
              </a:rPr>
              <a:t>$ 1,292.04</a:t>
            </a:r>
            <a:endParaRPr lang="en-US" b="1" dirty="0">
              <a:solidFill>
                <a:srgbClr val="FF0000"/>
              </a:solidFill>
              <a:cs typeface="Calibri"/>
            </a:endParaRPr>
          </a:p>
          <a:p>
            <a:pPr lvl="0">
              <a:lnSpc>
                <a:spcPct val="120000"/>
              </a:lnSpc>
              <a:buFont typeface="Wingdings" panose="05000000000000000000" pitchFamily="2" charset="2"/>
              <a:buChar char="Ø"/>
              <a:defRPr/>
            </a:pPr>
            <a:endParaRPr lang="en-US" dirty="0">
              <a:solidFill>
                <a:schemeClr val="accent1">
                  <a:lumMod val="50000"/>
                </a:schemeClr>
              </a:solidFill>
            </a:endParaRPr>
          </a:p>
          <a:p>
            <a:pPr lvl="0">
              <a:lnSpc>
                <a:spcPct val="120000"/>
              </a:lnSpc>
              <a:buFont typeface="Wingdings" panose="05000000000000000000" pitchFamily="2" charset="2"/>
              <a:buChar char="Ø"/>
              <a:defRPr/>
            </a:pPr>
            <a:r>
              <a:rPr lang="en-US" dirty="0">
                <a:solidFill>
                  <a:schemeClr val="accent1">
                    <a:lumMod val="50000"/>
                  </a:schemeClr>
                </a:solidFill>
              </a:rPr>
              <a:t> The School District of Osceola County (LEA), will use the remaining 10% of the 1% for parent and family engagement, as well as parent and family events and training.</a:t>
            </a:r>
          </a:p>
          <a:p>
            <a:pPr lvl="0">
              <a:lnSpc>
                <a:spcPct val="120000"/>
              </a:lnSpc>
              <a:buFont typeface="Wingdings" panose="05000000000000000000" pitchFamily="2" charset="2"/>
              <a:buChar char="Ø"/>
              <a:defRPr/>
            </a:pPr>
            <a:endParaRPr lang="en-US" dirty="0">
              <a:solidFill>
                <a:schemeClr val="accent1">
                  <a:lumMod val="50000"/>
                </a:schemeClr>
              </a:solidFill>
            </a:endParaRPr>
          </a:p>
          <a:p>
            <a:pPr lvl="0">
              <a:lnSpc>
                <a:spcPct val="120000"/>
              </a:lnSpc>
              <a:buFont typeface="Wingdings" panose="05000000000000000000" pitchFamily="2" charset="2"/>
              <a:buChar char="Ø"/>
              <a:defRPr/>
            </a:pPr>
            <a:r>
              <a:rPr lang="en-US" dirty="0">
                <a:solidFill>
                  <a:schemeClr val="accent1">
                    <a:lumMod val="50000"/>
                  </a:schemeClr>
                </a:solidFill>
              </a:rPr>
              <a:t> Title I parents/guardians have the right and are encouraged to be involved in how this money is spent at the LEA and school level.</a:t>
            </a:r>
          </a:p>
        </p:txBody>
      </p:sp>
      <p:pic>
        <p:nvPicPr>
          <p:cNvPr id="5" name="Picture 4">
            <a:extLst>
              <a:ext uri="{FF2B5EF4-FFF2-40B4-BE49-F238E27FC236}">
                <a16:creationId xmlns:a16="http://schemas.microsoft.com/office/drawing/2014/main" id="{94414737-B6B7-5F07-DC99-DAA6DA61852B}"/>
              </a:ext>
            </a:extLst>
          </p:cNvPr>
          <p:cNvPicPr>
            <a:picLocks noChangeAspect="1"/>
          </p:cNvPicPr>
          <p:nvPr/>
        </p:nvPicPr>
        <p:blipFill>
          <a:blip r:embed="rId5"/>
          <a:stretch>
            <a:fillRect/>
          </a:stretch>
        </p:blipFill>
        <p:spPr>
          <a:xfrm>
            <a:off x="6943286" y="6641153"/>
            <a:ext cx="2414225" cy="890093"/>
          </a:xfrm>
          <a:prstGeom prst="rect">
            <a:avLst/>
          </a:prstGeom>
        </p:spPr>
      </p:pic>
    </p:spTree>
    <p:extLst>
      <p:ext uri="{BB962C8B-B14F-4D97-AF65-F5344CB8AC3E}">
        <p14:creationId xmlns:p14="http://schemas.microsoft.com/office/powerpoint/2010/main" val="1764434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599" cy="7772399"/>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EB77DBE1-7600-4CE7-3EEE-54CDB578E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1649" y="6248400"/>
            <a:ext cx="1282846" cy="1282846"/>
          </a:xfrm>
          <a:prstGeom prst="rect">
            <a:avLst/>
          </a:prstGeom>
        </p:spPr>
      </p:pic>
      <p:pic>
        <p:nvPicPr>
          <p:cNvPr id="4" name="Picture 3">
            <a:extLst>
              <a:ext uri="{FF2B5EF4-FFF2-40B4-BE49-F238E27FC236}">
                <a16:creationId xmlns:a16="http://schemas.microsoft.com/office/drawing/2014/main" id="{5C599C98-4C52-E58B-8807-E832ACFF3E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0634495" y="6248400"/>
            <a:ext cx="1964418" cy="1219200"/>
          </a:xfrm>
          <a:prstGeom prst="rect">
            <a:avLst/>
          </a:prstGeom>
        </p:spPr>
      </p:pic>
      <p:sp>
        <p:nvSpPr>
          <p:cNvPr id="7" name="Rectangle 6">
            <a:extLst>
              <a:ext uri="{FF2B5EF4-FFF2-40B4-BE49-F238E27FC236}">
                <a16:creationId xmlns:a16="http://schemas.microsoft.com/office/drawing/2014/main" id="{7A1C5F06-3086-7D57-15BB-770950352733}"/>
              </a:ext>
            </a:extLst>
          </p:cNvPr>
          <p:cNvSpPr/>
          <p:nvPr/>
        </p:nvSpPr>
        <p:spPr>
          <a:xfrm>
            <a:off x="651284" y="518967"/>
            <a:ext cx="9341788" cy="646331"/>
          </a:xfrm>
          <a:prstGeom prst="rect">
            <a:avLst/>
          </a:prstGeom>
        </p:spPr>
        <p:txBody>
          <a:bodyPr wrap="none">
            <a:spAutoFit/>
          </a:bodyPr>
          <a:lstStyle/>
          <a:p>
            <a:pPr algn="ctr"/>
            <a:r>
              <a:rPr lang="en-US" sz="3600" dirty="0">
                <a:solidFill>
                  <a:schemeClr val="accent1">
                    <a:lumMod val="50000"/>
                  </a:schemeClr>
                </a:solidFill>
              </a:rPr>
              <a:t>What is the Parent and Family Engagement Plan?</a:t>
            </a:r>
          </a:p>
        </p:txBody>
      </p:sp>
      <p:sp>
        <p:nvSpPr>
          <p:cNvPr id="8" name="Rectangle 7">
            <a:extLst>
              <a:ext uri="{FF2B5EF4-FFF2-40B4-BE49-F238E27FC236}">
                <a16:creationId xmlns:a16="http://schemas.microsoft.com/office/drawing/2014/main" id="{E0538BCA-84F0-D772-F8CD-253E75ACAA25}"/>
              </a:ext>
            </a:extLst>
          </p:cNvPr>
          <p:cNvSpPr/>
          <p:nvPr/>
        </p:nvSpPr>
        <p:spPr>
          <a:xfrm>
            <a:off x="1142999" y="1219954"/>
            <a:ext cx="10515600" cy="4309128"/>
          </a:xfrm>
          <a:prstGeom prst="rect">
            <a:avLst/>
          </a:prstGeom>
        </p:spPr>
        <p:txBody>
          <a:bodyPr wrap="square">
            <a:spAutoFit/>
          </a:bodyPr>
          <a:lstStyle/>
          <a:p>
            <a:pPr fontAlgn="auto">
              <a:lnSpc>
                <a:spcPct val="120000"/>
              </a:lnSpc>
              <a:spcBef>
                <a:spcPts val="0"/>
              </a:spcBef>
              <a:spcAft>
                <a:spcPts val="0"/>
              </a:spcAft>
              <a:buFont typeface="Wingdings" panose="05000000000000000000" pitchFamily="2" charset="2"/>
              <a:buChar char="Ø"/>
            </a:pPr>
            <a:r>
              <a:rPr lang="en-US" sz="1600" dirty="0">
                <a:solidFill>
                  <a:schemeClr val="accent1">
                    <a:lumMod val="50000"/>
                  </a:schemeClr>
                </a:solidFill>
              </a:rPr>
              <a:t>The LEA and each Title I school creates a Parent and Family Engagement Plan (PFEP)</a:t>
            </a:r>
          </a:p>
          <a:p>
            <a:pPr fontAlgn="auto">
              <a:lnSpc>
                <a:spcPct val="120000"/>
              </a:lnSpc>
              <a:spcBef>
                <a:spcPts val="0"/>
              </a:spcBef>
              <a:spcAft>
                <a:spcPts val="0"/>
              </a:spcAft>
              <a:buFont typeface="Wingdings" panose="05000000000000000000" pitchFamily="2" charset="2"/>
              <a:buChar char="Ø"/>
            </a:pPr>
            <a:endParaRPr lang="en-US" sz="1600" dirty="0">
              <a:solidFill>
                <a:schemeClr val="accent1">
                  <a:lumMod val="50000"/>
                </a:schemeClr>
              </a:solidFill>
            </a:endParaRPr>
          </a:p>
          <a:p>
            <a:pPr fontAlgn="auto">
              <a:lnSpc>
                <a:spcPct val="120000"/>
              </a:lnSpc>
              <a:spcBef>
                <a:spcPts val="0"/>
              </a:spcBef>
              <a:spcAft>
                <a:spcPts val="0"/>
              </a:spcAft>
              <a:buFont typeface="Wingdings" panose="05000000000000000000" pitchFamily="2" charset="2"/>
              <a:buChar char="Ø"/>
            </a:pPr>
            <a:r>
              <a:rPr lang="en-US" sz="1600" dirty="0">
                <a:solidFill>
                  <a:schemeClr val="accent1">
                    <a:lumMod val="50000"/>
                  </a:schemeClr>
                </a:solidFill>
              </a:rPr>
              <a:t>This PFEP explains how the requirements of the </a:t>
            </a:r>
            <a:r>
              <a:rPr lang="en-US" sz="1600" i="1" dirty="0">
                <a:solidFill>
                  <a:schemeClr val="accent1">
                    <a:lumMod val="50000"/>
                  </a:schemeClr>
                </a:solidFill>
              </a:rPr>
              <a:t>Every Student Succeeds Act </a:t>
            </a:r>
            <a:r>
              <a:rPr lang="en-US" sz="1600" dirty="0">
                <a:solidFill>
                  <a:schemeClr val="accent1">
                    <a:lumMod val="50000"/>
                  </a:schemeClr>
                </a:solidFill>
              </a:rPr>
              <a:t>of 2015 (ESSA) will be implemented at both the District and School levels.</a:t>
            </a:r>
          </a:p>
          <a:p>
            <a:pPr fontAlgn="auto">
              <a:lnSpc>
                <a:spcPct val="120000"/>
              </a:lnSpc>
              <a:spcBef>
                <a:spcPts val="0"/>
              </a:spcBef>
              <a:spcAft>
                <a:spcPts val="0"/>
              </a:spcAft>
              <a:buFont typeface="Wingdings" panose="05000000000000000000" pitchFamily="2" charset="2"/>
              <a:buChar char="Ø"/>
            </a:pPr>
            <a:endParaRPr lang="en-US" sz="1600" dirty="0">
              <a:solidFill>
                <a:schemeClr val="accent1">
                  <a:lumMod val="50000"/>
                </a:schemeClr>
              </a:solidFill>
            </a:endParaRPr>
          </a:p>
          <a:p>
            <a:pPr fontAlgn="auto">
              <a:lnSpc>
                <a:spcPct val="120000"/>
              </a:lnSpc>
              <a:spcBef>
                <a:spcPts val="0"/>
              </a:spcBef>
              <a:spcAft>
                <a:spcPts val="0"/>
              </a:spcAft>
              <a:buFont typeface="Wingdings" panose="05000000000000000000" pitchFamily="2" charset="2"/>
              <a:buChar char="Ø"/>
            </a:pPr>
            <a:r>
              <a:rPr lang="en-US" sz="1600" dirty="0">
                <a:solidFill>
                  <a:schemeClr val="accent1">
                    <a:lumMod val="50000"/>
                  </a:schemeClr>
                </a:solidFill>
              </a:rPr>
              <a:t>It includes:</a:t>
            </a:r>
          </a:p>
          <a:p>
            <a:pPr marL="662940" lvl="1" indent="-342900">
              <a:lnSpc>
                <a:spcPct val="120000"/>
              </a:lnSpc>
              <a:spcBef>
                <a:spcPts val="0"/>
              </a:spcBef>
              <a:buFont typeface="Arial" panose="020B0604020202020204" pitchFamily="34" charset="0"/>
              <a:buChar char="•"/>
            </a:pPr>
            <a:r>
              <a:rPr lang="en-US" sz="1600" dirty="0">
                <a:solidFill>
                  <a:schemeClr val="accent1">
                    <a:lumMod val="50000"/>
                  </a:schemeClr>
                </a:solidFill>
              </a:rPr>
              <a:t>Expectations for parents</a:t>
            </a:r>
          </a:p>
          <a:p>
            <a:pPr marL="662940" lvl="1" indent="-342900">
              <a:lnSpc>
                <a:spcPct val="120000"/>
              </a:lnSpc>
              <a:spcBef>
                <a:spcPts val="0"/>
              </a:spcBef>
              <a:buFont typeface="Arial" panose="020B0604020202020204" pitchFamily="34" charset="0"/>
              <a:buChar char="•"/>
            </a:pPr>
            <a:r>
              <a:rPr lang="en-US" sz="1600" dirty="0">
                <a:solidFill>
                  <a:schemeClr val="accent1">
                    <a:lumMod val="50000"/>
                  </a:schemeClr>
                </a:solidFill>
              </a:rPr>
              <a:t>How parents will be involved in decision-making</a:t>
            </a:r>
          </a:p>
          <a:p>
            <a:pPr marL="662940" lvl="1" indent="-342900">
              <a:lnSpc>
                <a:spcPct val="120000"/>
              </a:lnSpc>
              <a:spcBef>
                <a:spcPts val="0"/>
              </a:spcBef>
              <a:buFont typeface="Arial" panose="020B0604020202020204" pitchFamily="34" charset="0"/>
              <a:buChar char="•"/>
            </a:pPr>
            <a:r>
              <a:rPr lang="en-US" sz="1600" dirty="0">
                <a:solidFill>
                  <a:schemeClr val="accent1">
                    <a:lumMod val="50000"/>
                  </a:schemeClr>
                </a:solidFill>
              </a:rPr>
              <a:t>How the LEA and schools will work to build the schools’ and parents’ capacity for strong parent and family engagement to improve student academic achievement</a:t>
            </a:r>
          </a:p>
          <a:p>
            <a:pPr lvl="0">
              <a:lnSpc>
                <a:spcPct val="120000"/>
              </a:lnSpc>
            </a:pPr>
            <a:endParaRPr lang="en-US" sz="1600" dirty="0">
              <a:solidFill>
                <a:schemeClr val="accent1">
                  <a:lumMod val="50000"/>
                </a:schemeClr>
              </a:solidFill>
            </a:endParaRPr>
          </a:p>
          <a:p>
            <a:pPr lvl="0">
              <a:lnSpc>
                <a:spcPct val="120000"/>
              </a:lnSpc>
              <a:spcBef>
                <a:spcPts val="0"/>
              </a:spcBef>
              <a:buFont typeface="Wingdings" panose="05000000000000000000" pitchFamily="2" charset="2"/>
              <a:buChar char="Ø"/>
            </a:pPr>
            <a:r>
              <a:rPr lang="en-US" sz="1600" dirty="0">
                <a:solidFill>
                  <a:schemeClr val="accent1">
                    <a:lumMod val="50000"/>
                  </a:schemeClr>
                </a:solidFill>
              </a:rPr>
              <a:t>Title I parents/guardians have the right to be involved in the development of the School and District Parent and Family Engagement plans.</a:t>
            </a:r>
          </a:p>
          <a:p>
            <a:pPr fontAlgn="auto">
              <a:lnSpc>
                <a:spcPct val="120000"/>
              </a:lnSpc>
              <a:spcBef>
                <a:spcPts val="0"/>
              </a:spcBef>
              <a:spcAft>
                <a:spcPts val="0"/>
              </a:spcAft>
              <a:buFont typeface="Wingdings" panose="05000000000000000000" pitchFamily="2" charset="2"/>
              <a:buChar char="Ø"/>
            </a:pPr>
            <a:endParaRPr lang="en-US" dirty="0">
              <a:solidFill>
                <a:schemeClr val="accent1">
                  <a:lumMod val="50000"/>
                </a:schemeClr>
              </a:solidFill>
            </a:endParaRPr>
          </a:p>
        </p:txBody>
      </p:sp>
      <p:pic>
        <p:nvPicPr>
          <p:cNvPr id="9" name="Picture 8">
            <a:extLst>
              <a:ext uri="{FF2B5EF4-FFF2-40B4-BE49-F238E27FC236}">
                <a16:creationId xmlns:a16="http://schemas.microsoft.com/office/drawing/2014/main" id="{C147890B-0E63-2355-7216-20C54C244A64}"/>
              </a:ext>
            </a:extLst>
          </p:cNvPr>
          <p:cNvPicPr>
            <a:picLocks noChangeAspect="1"/>
          </p:cNvPicPr>
          <p:nvPr/>
        </p:nvPicPr>
        <p:blipFill>
          <a:blip r:embed="rId5"/>
          <a:stretch>
            <a:fillRect/>
          </a:stretch>
        </p:blipFill>
        <p:spPr>
          <a:xfrm>
            <a:off x="6754835" y="6510578"/>
            <a:ext cx="2414225" cy="890093"/>
          </a:xfrm>
          <a:prstGeom prst="rect">
            <a:avLst/>
          </a:prstGeom>
        </p:spPr>
      </p:pic>
    </p:spTree>
    <p:extLst>
      <p:ext uri="{BB962C8B-B14F-4D97-AF65-F5344CB8AC3E}">
        <p14:creationId xmlns:p14="http://schemas.microsoft.com/office/powerpoint/2010/main" val="2939401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TotalTime>
  <Words>1627</Words>
  <Application>Microsoft Office PowerPoint</Application>
  <PresentationFormat>Custom</PresentationFormat>
  <Paragraphs>185</Paragraphs>
  <Slides>21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Aharoni</vt:lpstr>
      <vt:lpstr>Arial</vt:lpstr>
      <vt:lpstr>Calibri</vt:lpstr>
      <vt:lpstr>Century Gothic</vt:lpstr>
      <vt:lpstr>Georgia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Curriculum</vt:lpstr>
      <vt:lpstr>Our Digital Programs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Feliciano</dc:creator>
  <cp:lastModifiedBy>Mayra Ramos Del Rio</cp:lastModifiedBy>
  <cp:revision>8</cp:revision>
  <dcterms:created xsi:type="dcterms:W3CDTF">2023-06-29T13:20:03Z</dcterms:created>
  <dcterms:modified xsi:type="dcterms:W3CDTF">2023-11-13T14:12:58Z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2023-06-29T00:00:00Z</vt:filetime>
  </property>
  <property fmtid="{D5CDD505-2E9C-101B-9397-08002B2CF9AE}" pid="3" name="Creator">
    <vt:lpwstr>Adobe InDesign 18.3 (Macintosh)</vt:lpwstr>
  </property>
  <property fmtid="{D5CDD505-2E9C-101B-9397-08002B2CF9AE}" pid="4" name="LastSaved">
    <vt:filetime>2023-06-29T00:00:00Z</vt:filetime>
  </property>
  <property fmtid="{D5CDD505-2E9C-101B-9397-08002B2CF9AE}" pid="5" name="Producer">
    <vt:lpwstr>Adobe PDF Library 17.0</vt:lpwstr>
  </property>
</Properties>
</file>